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72" r:id="rId3"/>
    <p:sldId id="258" r:id="rId4"/>
    <p:sldId id="271" r:id="rId5"/>
    <p:sldId id="2147138143" r:id="rId6"/>
    <p:sldId id="2147138142" r:id="rId7"/>
    <p:sldId id="2147138144" r:id="rId8"/>
    <p:sldId id="266" r:id="rId9"/>
  </p:sldIdLst>
  <p:sldSz cx="10248900" cy="5762625"/>
  <p:notesSz cx="5762625" cy="102489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64"/>
    <a:srgbClr val="502E79"/>
    <a:srgbClr val="562681"/>
    <a:srgbClr val="C29D45"/>
    <a:srgbClr val="E9E9E9"/>
    <a:srgbClr val="F8F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8" autoAdjust="0"/>
    <p:restoredTop sz="94610"/>
  </p:normalViewPr>
  <p:slideViewPr>
    <p:cSldViewPr snapToGrid="0" snapToObjects="1">
      <p:cViewPr varScale="1">
        <p:scale>
          <a:sx n="104" d="100"/>
          <a:sy n="104" d="100"/>
        </p:scale>
        <p:origin x="53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94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21560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50674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51906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281113" y="943097"/>
            <a:ext cx="7686675" cy="20062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504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281113" y="3026712"/>
            <a:ext cx="7686675" cy="1391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40"/>
              </a:spcBef>
              <a:spcAft>
                <a:spcPts val="0"/>
              </a:spcAft>
              <a:buClr>
                <a:schemeClr val="dk1"/>
              </a:buClr>
              <a:buSzPts val="2400"/>
              <a:buNone/>
              <a:defRPr sz="2017"/>
            </a:lvl1pPr>
            <a:lvl2pPr lvl="1" algn="ctr">
              <a:lnSpc>
                <a:spcPct val="90000"/>
              </a:lnSpc>
              <a:spcBef>
                <a:spcPts val="420"/>
              </a:spcBef>
              <a:spcAft>
                <a:spcPts val="0"/>
              </a:spcAft>
              <a:buClr>
                <a:schemeClr val="dk1"/>
              </a:buClr>
              <a:buSzPts val="2000"/>
              <a:buNone/>
              <a:defRPr sz="1681"/>
            </a:lvl2pPr>
            <a:lvl3pPr lvl="2" algn="ctr">
              <a:lnSpc>
                <a:spcPct val="90000"/>
              </a:lnSpc>
              <a:spcBef>
                <a:spcPts val="420"/>
              </a:spcBef>
              <a:spcAft>
                <a:spcPts val="0"/>
              </a:spcAft>
              <a:buClr>
                <a:schemeClr val="dk1"/>
              </a:buClr>
              <a:buSzPts val="1800"/>
              <a:buNone/>
              <a:defRPr sz="1513"/>
            </a:lvl3pPr>
            <a:lvl4pPr lvl="3" algn="ctr">
              <a:lnSpc>
                <a:spcPct val="90000"/>
              </a:lnSpc>
              <a:spcBef>
                <a:spcPts val="420"/>
              </a:spcBef>
              <a:spcAft>
                <a:spcPts val="0"/>
              </a:spcAft>
              <a:buClr>
                <a:schemeClr val="dk1"/>
              </a:buClr>
              <a:buSzPts val="1600"/>
              <a:buNone/>
              <a:defRPr sz="1344"/>
            </a:lvl4pPr>
            <a:lvl5pPr lvl="4" algn="ctr">
              <a:lnSpc>
                <a:spcPct val="90000"/>
              </a:lnSpc>
              <a:spcBef>
                <a:spcPts val="420"/>
              </a:spcBef>
              <a:spcAft>
                <a:spcPts val="0"/>
              </a:spcAft>
              <a:buClr>
                <a:schemeClr val="dk1"/>
              </a:buClr>
              <a:buSzPts val="1600"/>
              <a:buNone/>
              <a:defRPr sz="1344"/>
            </a:lvl5pPr>
            <a:lvl6pPr lvl="5" algn="ctr">
              <a:lnSpc>
                <a:spcPct val="90000"/>
              </a:lnSpc>
              <a:spcBef>
                <a:spcPts val="420"/>
              </a:spcBef>
              <a:spcAft>
                <a:spcPts val="0"/>
              </a:spcAft>
              <a:buClr>
                <a:schemeClr val="dk1"/>
              </a:buClr>
              <a:buSzPts val="1600"/>
              <a:buNone/>
              <a:defRPr sz="1344"/>
            </a:lvl6pPr>
            <a:lvl7pPr lvl="6" algn="ctr">
              <a:lnSpc>
                <a:spcPct val="90000"/>
              </a:lnSpc>
              <a:spcBef>
                <a:spcPts val="420"/>
              </a:spcBef>
              <a:spcAft>
                <a:spcPts val="0"/>
              </a:spcAft>
              <a:buClr>
                <a:schemeClr val="dk1"/>
              </a:buClr>
              <a:buSzPts val="1600"/>
              <a:buNone/>
              <a:defRPr sz="1344"/>
            </a:lvl7pPr>
            <a:lvl8pPr lvl="7" algn="ctr">
              <a:lnSpc>
                <a:spcPct val="90000"/>
              </a:lnSpc>
              <a:spcBef>
                <a:spcPts val="420"/>
              </a:spcBef>
              <a:spcAft>
                <a:spcPts val="0"/>
              </a:spcAft>
              <a:buClr>
                <a:schemeClr val="dk1"/>
              </a:buClr>
              <a:buSzPts val="1600"/>
              <a:buNone/>
              <a:defRPr sz="1344"/>
            </a:lvl8pPr>
            <a:lvl9pPr lvl="8" algn="ctr">
              <a:lnSpc>
                <a:spcPct val="90000"/>
              </a:lnSpc>
              <a:spcBef>
                <a:spcPts val="420"/>
              </a:spcBef>
              <a:spcAft>
                <a:spcPts val="0"/>
              </a:spcAft>
              <a:buClr>
                <a:schemeClr val="dk1"/>
              </a:buClr>
              <a:buSzPts val="1600"/>
              <a:buNone/>
              <a:defRPr sz="1344"/>
            </a:lvl9pPr>
          </a:lstStyle>
          <a:p>
            <a:endParaRPr/>
          </a:p>
        </p:txBody>
      </p:sp>
      <p:sp>
        <p:nvSpPr>
          <p:cNvPr id="18" name="Google Shape;18;p20"/>
          <p:cNvSpPr txBox="1">
            <a:spLocks noGrp="1"/>
          </p:cNvSpPr>
          <p:nvPr>
            <p:ph type="dt" idx="10"/>
          </p:nvPr>
        </p:nvSpPr>
        <p:spPr>
          <a:xfrm>
            <a:off x="704612" y="5341100"/>
            <a:ext cx="2306003" cy="30680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394948" y="5341100"/>
            <a:ext cx="3459004" cy="30680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7238285" y="5341100"/>
            <a:ext cx="2306003" cy="3068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08"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08"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08"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08"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08"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08"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08"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08"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08" b="0" i="0" u="none" strike="noStrike" cap="none">
                <a:solidFill>
                  <a:srgbClr val="757575"/>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1025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7.jpeg"/><Relationship Id="rId5" Type="http://schemas.openxmlformats.org/officeDocument/2006/relationships/image" Target="../media/image12.emf"/><Relationship Id="rId10" Type="http://schemas.openxmlformats.org/officeDocument/2006/relationships/image" Target="../media/image8.png"/><Relationship Id="rId4" Type="http://schemas.openxmlformats.org/officeDocument/2006/relationships/image" Target="../media/image11.jpg"/><Relationship Id="rId9"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7.jpeg"/><Relationship Id="rId5" Type="http://schemas.openxmlformats.org/officeDocument/2006/relationships/image" Target="../media/image20.png"/><Relationship Id="rId10" Type="http://schemas.openxmlformats.org/officeDocument/2006/relationships/image" Target="../media/image8.png"/><Relationship Id="rId4" Type="http://schemas.openxmlformats.org/officeDocument/2006/relationships/image" Target="../media/image19.jp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8.png"/><Relationship Id="rId7"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hyperlink" Target="https://www.apa.org/news/press/releases/stress/2023/collective-trauma-recovery" TargetMode="External"/><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7.jpeg"/><Relationship Id="rId9"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0248900" cy="4729167"/>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981450" y="1609725"/>
            <a:ext cx="2295525" cy="996193"/>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10248900" cy="3378996"/>
          </a:xfrm>
          <a:prstGeom prst="rect">
            <a:avLst/>
          </a:prstGeom>
        </p:spPr>
      </p:pic>
      <p:pic>
        <p:nvPicPr>
          <p:cNvPr id="6" name="Image 4" descr="preencoded.png"/>
          <p:cNvPicPr>
            <a:picLocks noChangeAspect="1"/>
          </p:cNvPicPr>
          <p:nvPr/>
        </p:nvPicPr>
        <p:blipFill>
          <a:blip r:embed="rId9"/>
          <a:srcRect/>
          <a:stretch/>
        </p:blipFill>
        <p:spPr>
          <a:xfrm>
            <a:off x="551188" y="4490264"/>
            <a:ext cx="2000250" cy="657225"/>
          </a:xfrm>
          <a:prstGeom prst="rect">
            <a:avLst/>
          </a:prstGeom>
        </p:spPr>
      </p:pic>
      <p:sp>
        <p:nvSpPr>
          <p:cNvPr id="8" name="Text 0"/>
          <p:cNvSpPr/>
          <p:nvPr/>
        </p:nvSpPr>
        <p:spPr>
          <a:xfrm>
            <a:off x="2676525" y="807241"/>
            <a:ext cx="4895850" cy="2074071"/>
          </a:xfrm>
          <a:prstGeom prst="rect">
            <a:avLst/>
          </a:prstGeom>
          <a:noFill/>
          <a:ln/>
        </p:spPr>
        <p:txBody>
          <a:bodyPr wrap="square" lIns="0" tIns="0" rIns="0" bIns="0" rtlCol="0" anchor="t"/>
          <a:lstStyle/>
          <a:p>
            <a:pPr marL="0" indent="0" algn="ctr">
              <a:spcAft>
                <a:spcPts val="375"/>
              </a:spcAft>
              <a:buNone/>
            </a:pPr>
            <a:r>
              <a:rPr lang="en-US" sz="3750" b="1" dirty="0">
                <a:solidFill>
                  <a:srgbClr val="C29D45"/>
                </a:solidFill>
                <a:latin typeface="Gotham" panose="02000504050000020004" pitchFamily="2" charset="0"/>
                <a:ea typeface="Gotham Bold" pitchFamily="34" charset="-122"/>
                <a:cs typeface="Gotham Bold" pitchFamily="34" charset="-120"/>
              </a:rPr>
              <a:t>Innovation</a:t>
            </a:r>
            <a:r>
              <a:rPr lang="en-US" sz="2625" b="1" dirty="0">
                <a:solidFill>
                  <a:srgbClr val="C29D45"/>
                </a:solidFill>
                <a:latin typeface="Gotham" panose="02000504050000020004" pitchFamily="2" charset="0"/>
                <a:ea typeface="Gotham Bold" pitchFamily="34" charset="-122"/>
                <a:cs typeface="Gotham Bold" pitchFamily="34" charset="-120"/>
              </a:rPr>
              <a:t> 
</a:t>
            </a:r>
            <a:r>
              <a:rPr lang="en-US" sz="2800" dirty="0">
                <a:solidFill>
                  <a:srgbClr val="FFFFFF"/>
                </a:solidFill>
                <a:latin typeface="Gotham" panose="02000504050000020004" pitchFamily="2" charset="0"/>
                <a:ea typeface="Gotham Book" pitchFamily="34" charset="-122"/>
                <a:cs typeface="Gotham Book" pitchFamily="34" charset="-120"/>
              </a:rPr>
              <a:t>in the Health 
and Wellness Industry</a:t>
            </a:r>
          </a:p>
          <a:p>
            <a:pPr marL="0" indent="0" algn="ctr">
              <a:spcAft>
                <a:spcPts val="375"/>
              </a:spcAft>
              <a:buNone/>
            </a:pPr>
            <a:r>
              <a:rPr lang="en-US" sz="2000" dirty="0">
                <a:solidFill>
                  <a:srgbClr val="C29D45"/>
                </a:solidFill>
                <a:latin typeface="Gotham" panose="02000504050000020004" pitchFamily="2" charset="0"/>
                <a:ea typeface="Gotham Book" pitchFamily="34" charset="-122"/>
              </a:rPr>
              <a:t>A Vertically Integrated Holdings Company</a:t>
            </a:r>
            <a:endParaRPr lang="en-US" sz="3200" dirty="0">
              <a:solidFill>
                <a:srgbClr val="C29D45"/>
              </a:solidFill>
              <a:latin typeface="Gotham" panose="02000504050000020004" pitchFamily="2" charset="0"/>
            </a:endParaRPr>
          </a:p>
        </p:txBody>
      </p:sp>
      <p:pic>
        <p:nvPicPr>
          <p:cNvPr id="10" name="Imagen 9"/>
          <p:cNvPicPr>
            <a:picLocks noChangeAspect="1"/>
          </p:cNvPicPr>
          <p:nvPr/>
        </p:nvPicPr>
        <p:blipFill>
          <a:blip r:embed="rId10"/>
          <a:stretch>
            <a:fillRect/>
          </a:stretch>
        </p:blipFill>
        <p:spPr>
          <a:xfrm>
            <a:off x="7572375" y="4215641"/>
            <a:ext cx="2048091" cy="10047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9" name="Image 0" descr="preencoded.png">
            <a:extLst>
              <a:ext uri="{FF2B5EF4-FFF2-40B4-BE49-F238E27FC236}">
                <a16:creationId xmlns:a16="http://schemas.microsoft.com/office/drawing/2014/main" id="{2131E918-8AA3-88D7-C51C-3B8FA246F46B}"/>
              </a:ext>
            </a:extLst>
          </p:cNvPr>
          <p:cNvPicPr>
            <a:picLocks noChangeAspect="1"/>
          </p:cNvPicPr>
          <p:nvPr/>
        </p:nvPicPr>
        <p:blipFill>
          <a:blip r:embed="rId3"/>
          <a:srcRect/>
          <a:stretch/>
        </p:blipFill>
        <p:spPr>
          <a:xfrm>
            <a:off x="0" y="-1"/>
            <a:ext cx="2843725" cy="5693136"/>
          </a:xfrm>
          <a:prstGeom prst="rect">
            <a:avLst/>
          </a:prstGeom>
        </p:spPr>
      </p:pic>
      <p:sp>
        <p:nvSpPr>
          <p:cNvPr id="2" name="Google Shape;110;p2">
            <a:extLst>
              <a:ext uri="{FF2B5EF4-FFF2-40B4-BE49-F238E27FC236}">
                <a16:creationId xmlns:a16="http://schemas.microsoft.com/office/drawing/2014/main" id="{22ACF78B-4DCF-90AB-F644-0DCF7BA9A4A5}"/>
              </a:ext>
            </a:extLst>
          </p:cNvPr>
          <p:cNvSpPr/>
          <p:nvPr/>
        </p:nvSpPr>
        <p:spPr>
          <a:xfrm>
            <a:off x="4051" y="-1"/>
            <a:ext cx="2839674" cy="5762625"/>
          </a:xfrm>
          <a:prstGeom prst="rect">
            <a:avLst/>
          </a:prstGeom>
          <a:solidFill>
            <a:srgbClr val="364764">
              <a:alpha val="78000"/>
            </a:srgbClr>
          </a:solidFill>
          <a:ln w="19050" cap="flat" cmpd="sng">
            <a:solidFill>
              <a:srgbClr val="60A6B5">
                <a:alpha val="48000"/>
              </a:srgbClr>
            </a:solidFill>
            <a:prstDash val="solid"/>
            <a:miter lim="800000"/>
            <a:headEnd type="none" w="sm" len="sm"/>
            <a:tailEnd type="none" w="sm" len="sm"/>
          </a:ln>
        </p:spPr>
        <p:txBody>
          <a:bodyPr spcFirstLastPara="1" wrap="square" lIns="76822" tIns="38401" rIns="76822" bIns="38401" anchor="ctr" anchorCtr="0">
            <a:noAutofit/>
          </a:bodyPr>
          <a:lstStyle/>
          <a:p>
            <a:pPr algn="ctr">
              <a:buClr>
                <a:srgbClr val="000000"/>
              </a:buClr>
              <a:buSzPts val="1800"/>
            </a:pPr>
            <a:endParaRPr sz="1513">
              <a:solidFill>
                <a:srgbClr val="364764"/>
              </a:solidFill>
              <a:latin typeface="Arial"/>
              <a:ea typeface="Arial"/>
              <a:cs typeface="Arial"/>
              <a:sym typeface="Arial"/>
            </a:endParaRPr>
          </a:p>
        </p:txBody>
      </p:sp>
      <p:sp>
        <p:nvSpPr>
          <p:cNvPr id="6" name="Google Shape;246;p7">
            <a:extLst>
              <a:ext uri="{FF2B5EF4-FFF2-40B4-BE49-F238E27FC236}">
                <a16:creationId xmlns:a16="http://schemas.microsoft.com/office/drawing/2014/main" id="{7ED7C537-13C6-617D-04ED-62B6925002EB}"/>
              </a:ext>
            </a:extLst>
          </p:cNvPr>
          <p:cNvSpPr txBox="1"/>
          <p:nvPr/>
        </p:nvSpPr>
        <p:spPr>
          <a:xfrm>
            <a:off x="3198765" y="405070"/>
            <a:ext cx="1532262" cy="387958"/>
          </a:xfrm>
          <a:prstGeom prst="rect">
            <a:avLst/>
          </a:prstGeom>
          <a:noFill/>
          <a:ln>
            <a:noFill/>
          </a:ln>
        </p:spPr>
        <p:txBody>
          <a:bodyPr spcFirstLastPara="1" wrap="square" lIns="76822" tIns="38401" rIns="76822" bIns="38401" anchor="t" anchorCtr="0">
            <a:spAutoFit/>
          </a:bodyPr>
          <a:lstStyle/>
          <a:p>
            <a:pPr>
              <a:buClr>
                <a:srgbClr val="000000"/>
              </a:buClr>
              <a:buSzPts val="2400"/>
            </a:pPr>
            <a:r>
              <a:rPr lang="en-US" sz="2017" b="1" dirty="0">
                <a:solidFill>
                  <a:srgbClr val="A16D3F"/>
                </a:solidFill>
                <a:latin typeface="Calibri"/>
                <a:ea typeface="Calibri"/>
                <a:cs typeface="Calibri"/>
                <a:sym typeface="Calibri"/>
              </a:rPr>
              <a:t>About Us</a:t>
            </a:r>
          </a:p>
        </p:txBody>
      </p:sp>
      <p:sp>
        <p:nvSpPr>
          <p:cNvPr id="7" name="TextBox 6">
            <a:extLst>
              <a:ext uri="{FF2B5EF4-FFF2-40B4-BE49-F238E27FC236}">
                <a16:creationId xmlns:a16="http://schemas.microsoft.com/office/drawing/2014/main" id="{19586C18-1010-D270-AF2A-D7D2562E0D3B}"/>
              </a:ext>
            </a:extLst>
          </p:cNvPr>
          <p:cNvSpPr txBox="1"/>
          <p:nvPr/>
        </p:nvSpPr>
        <p:spPr>
          <a:xfrm>
            <a:off x="3170122" y="1578305"/>
            <a:ext cx="6550701" cy="3658630"/>
          </a:xfrm>
          <a:prstGeom prst="rect">
            <a:avLst/>
          </a:prstGeom>
          <a:noFill/>
        </p:spPr>
        <p:txBody>
          <a:bodyPr wrap="square" rtlCol="0">
            <a:spAutoFit/>
          </a:bodyPr>
          <a:lstStyle/>
          <a:p>
            <a:pPr marL="0" indent="0" algn="l">
              <a:lnSpc>
                <a:spcPts val="1425"/>
              </a:lnSpc>
              <a:buNone/>
            </a:pPr>
            <a:r>
              <a:rPr lang="en-US" sz="1400" dirty="0">
                <a:solidFill>
                  <a:srgbClr val="555555"/>
                </a:solidFill>
                <a:highlight>
                  <a:srgbClr val="FFFFFF"/>
                </a:highlight>
                <a:latin typeface="Calibri" panose="020F0502020204030204" pitchFamily="34" charset="0"/>
                <a:cs typeface="Calibri" panose="020F0502020204030204" pitchFamily="34" charset="0"/>
              </a:rPr>
              <a:t>Our commitment lies in harnessing the power of nature to create products that promote holistic well-being and contribute to a healthier, happier society. ​
​
</a:t>
            </a:r>
            <a:r>
              <a:rPr lang="en-US" sz="1400" b="1" dirty="0">
                <a:solidFill>
                  <a:srgbClr val="555555"/>
                </a:solidFill>
                <a:highlight>
                  <a:srgbClr val="FFFFFF"/>
                </a:highlight>
                <a:latin typeface="Calibri" panose="020F0502020204030204" pitchFamily="34" charset="0"/>
                <a:cs typeface="Calibri" panose="020F0502020204030204" pitchFamily="34" charset="0"/>
              </a:rPr>
              <a:t>Strategic Vision: </a:t>
            </a:r>
            <a:r>
              <a:rPr lang="en-US" sz="1400" dirty="0">
                <a:solidFill>
                  <a:srgbClr val="555555"/>
                </a:solidFill>
                <a:highlight>
                  <a:srgbClr val="FFFFFF"/>
                </a:highlight>
                <a:latin typeface="Calibri" panose="020F0502020204030204" pitchFamily="34" charset="0"/>
                <a:cs typeface="Calibri" panose="020F0502020204030204" pitchFamily="34" charset="0"/>
              </a:rPr>
              <a:t>The company’s mission is the vertically integrated leader in the Functional Mushroom ​products sector we call, “The 3,000 Year-Old-Secret to Health”. ​
​
The market is anticipated to be a $69 billion growth sector by 2030. By targeting the most common health concerns, this market intersection represents a much larger $13 Trillion projected global health market.  ​</a:t>
            </a:r>
          </a:p>
          <a:p>
            <a:pPr marL="0" indent="0" algn="l">
              <a:lnSpc>
                <a:spcPts val="1425"/>
              </a:lnSpc>
              <a:buNone/>
            </a:pPr>
            <a:endParaRPr lang="en-US" sz="1400" dirty="0">
              <a:solidFill>
                <a:srgbClr val="555555"/>
              </a:solidFill>
              <a:highlight>
                <a:srgbClr val="FFFFFF"/>
              </a:highlight>
              <a:latin typeface="Calibri" panose="020F0502020204030204" pitchFamily="34" charset="0"/>
              <a:cs typeface="Calibri" panose="020F0502020204030204" pitchFamily="34" charset="0"/>
            </a:endParaRPr>
          </a:p>
          <a:p>
            <a:pPr>
              <a:lnSpc>
                <a:spcPts val="1425"/>
              </a:lnSpc>
            </a:pPr>
            <a:r>
              <a:rPr lang="en-US" sz="1400" b="1" dirty="0">
                <a:solidFill>
                  <a:srgbClr val="555555"/>
                </a:solidFill>
                <a:highlight>
                  <a:srgbClr val="FFFFFF"/>
                </a:highlight>
                <a:latin typeface="Calibri" panose="020F0502020204030204" pitchFamily="34" charset="0"/>
                <a:cs typeface="Calibri" panose="020F0502020204030204" pitchFamily="34" charset="0"/>
              </a:rPr>
              <a:t>Manufacturing: </a:t>
            </a:r>
            <a:r>
              <a:rPr lang="en-US" sz="1400" dirty="0">
                <a:solidFill>
                  <a:srgbClr val="555555"/>
                </a:solidFill>
                <a:highlight>
                  <a:srgbClr val="FFFFFF"/>
                </a:highlight>
                <a:latin typeface="Calibri" panose="020F0502020204030204" pitchFamily="34" charset="0"/>
                <a:cs typeface="Calibri" panose="020F0502020204030204" pitchFamily="34" charset="0"/>
              </a:rPr>
              <a:t>The company has long term relationships with raw material and manufacturing partners with exceptional capacity to produce large quality volumes. 
​
</a:t>
            </a:r>
            <a:r>
              <a:rPr lang="en-US" sz="1400" b="1" dirty="0">
                <a:solidFill>
                  <a:srgbClr val="555555"/>
                </a:solidFill>
                <a:highlight>
                  <a:srgbClr val="FFFFFF"/>
                </a:highlight>
                <a:latin typeface="Calibri" panose="020F0502020204030204" pitchFamily="34" charset="0"/>
                <a:cs typeface="Calibri" panose="020F0502020204030204" pitchFamily="34" charset="0"/>
              </a:rPr>
              <a:t>The Science: </a:t>
            </a:r>
            <a:r>
              <a:rPr lang="en-US" sz="1400" dirty="0">
                <a:solidFill>
                  <a:srgbClr val="555555"/>
                </a:solidFill>
                <a:highlight>
                  <a:srgbClr val="FFFFFF"/>
                </a:highlight>
                <a:latin typeface="Calibri" panose="020F0502020204030204" pitchFamily="34" charset="0"/>
                <a:cs typeface="Calibri" panose="020F0502020204030204" pitchFamily="34" charset="0"/>
              </a:rPr>
              <a:t>The scientific process provides an incredible competitive advantage in the marketplace with 4x potency and efficacy results that are off the charts through triple extraction. ​
​
</a:t>
            </a:r>
            <a:r>
              <a:rPr lang="en-US" sz="1400" b="1" dirty="0">
                <a:solidFill>
                  <a:srgbClr val="555555"/>
                </a:solidFill>
                <a:highlight>
                  <a:srgbClr val="FFFFFF"/>
                </a:highlight>
                <a:latin typeface="Calibri" panose="020F0502020204030204" pitchFamily="34" charset="0"/>
                <a:cs typeface="Calibri" panose="020F0502020204030204" pitchFamily="34" charset="0"/>
              </a:rPr>
              <a:t>Farming Operations: </a:t>
            </a:r>
            <a:r>
              <a:rPr lang="en-US" sz="1400" dirty="0">
                <a:solidFill>
                  <a:srgbClr val="555555"/>
                </a:solidFill>
                <a:highlight>
                  <a:srgbClr val="FFFFFF"/>
                </a:highlight>
                <a:latin typeface="Calibri" panose="020F0502020204030204" pitchFamily="34" charset="0"/>
                <a:cs typeface="Calibri" panose="020F0502020204030204" pitchFamily="34" charset="0"/>
              </a:rPr>
              <a:t>GXXY has US farming relationships through the extraction company and has secured long term sourcing agreements.</a:t>
            </a:r>
          </a:p>
          <a:p>
            <a:pPr>
              <a:buClr>
                <a:srgbClr val="000000"/>
              </a:buClr>
              <a:buSzPts val="1600"/>
            </a:pPr>
            <a:endParaRPr lang="en-US" sz="1008" dirty="0">
              <a:solidFill>
                <a:srgbClr val="555555"/>
              </a:solidFill>
              <a:latin typeface="Calibri"/>
              <a:ea typeface="Calibri"/>
              <a:cs typeface="Calibri"/>
              <a:sym typeface="Calibri"/>
            </a:endParaRPr>
          </a:p>
        </p:txBody>
      </p:sp>
      <p:pic>
        <p:nvPicPr>
          <p:cNvPr id="4" name="Imagen 9">
            <a:extLst>
              <a:ext uri="{FF2B5EF4-FFF2-40B4-BE49-F238E27FC236}">
                <a16:creationId xmlns:a16="http://schemas.microsoft.com/office/drawing/2014/main" id="{50D2E0A9-D21A-E95A-1D5A-F8CF064D7CAD}"/>
              </a:ext>
            </a:extLst>
          </p:cNvPr>
          <p:cNvPicPr>
            <a:picLocks noChangeAspect="1"/>
          </p:cNvPicPr>
          <p:nvPr/>
        </p:nvPicPr>
        <p:blipFill>
          <a:blip r:embed="rId4"/>
          <a:stretch>
            <a:fillRect/>
          </a:stretch>
        </p:blipFill>
        <p:spPr>
          <a:xfrm>
            <a:off x="9162577" y="5268434"/>
            <a:ext cx="936760" cy="459556"/>
          </a:xfrm>
          <a:prstGeom prst="rect">
            <a:avLst/>
          </a:prstGeom>
        </p:spPr>
      </p:pic>
      <p:sp>
        <p:nvSpPr>
          <p:cNvPr id="5" name="Text 1">
            <a:extLst>
              <a:ext uri="{FF2B5EF4-FFF2-40B4-BE49-F238E27FC236}">
                <a16:creationId xmlns:a16="http://schemas.microsoft.com/office/drawing/2014/main" id="{1F70F402-EDE9-7387-3A90-9C4A11A3E487}"/>
              </a:ext>
            </a:extLst>
          </p:cNvPr>
          <p:cNvSpPr/>
          <p:nvPr/>
        </p:nvSpPr>
        <p:spPr>
          <a:xfrm>
            <a:off x="3257646" y="882796"/>
            <a:ext cx="6945058" cy="655446"/>
          </a:xfrm>
          <a:prstGeom prst="rect">
            <a:avLst/>
          </a:prstGeom>
          <a:noFill/>
          <a:ln/>
        </p:spPr>
        <p:txBody>
          <a:bodyPr wrap="square" lIns="0" tIns="0" rIns="0" bIns="0" rtlCol="0" anchor="t"/>
          <a:lstStyle/>
          <a:p>
            <a:pPr marL="0" indent="0" algn="l">
              <a:lnSpc>
                <a:spcPts val="1650"/>
              </a:lnSpc>
              <a:buNone/>
            </a:pPr>
            <a:r>
              <a:rPr lang="en-US" sz="1849" b="1" dirty="0">
                <a:solidFill>
                  <a:srgbClr val="502E79"/>
                </a:solidFill>
                <a:latin typeface="Calibri"/>
                <a:cs typeface="Calibri"/>
              </a:rPr>
              <a:t>Galexxy Holdings, Inc. (The Company or GXXY) (OTC: GXXY)
stands at the forefront of innovation in the health and wellness industry.</a:t>
            </a:r>
          </a:p>
        </p:txBody>
      </p:sp>
      <p:pic>
        <p:nvPicPr>
          <p:cNvPr id="11" name="Image 4" descr="preencoded.png">
            <a:extLst>
              <a:ext uri="{FF2B5EF4-FFF2-40B4-BE49-F238E27FC236}">
                <a16:creationId xmlns:a16="http://schemas.microsoft.com/office/drawing/2014/main" id="{DCB3576C-1DE2-8D02-11ED-CE654B4FF81A}"/>
              </a:ext>
            </a:extLst>
          </p:cNvPr>
          <p:cNvPicPr>
            <a:picLocks noChangeAspect="1"/>
          </p:cNvPicPr>
          <p:nvPr/>
        </p:nvPicPr>
        <p:blipFill>
          <a:blip r:embed="rId5"/>
          <a:srcRect/>
          <a:stretch/>
        </p:blipFill>
        <p:spPr>
          <a:xfrm>
            <a:off x="2959412" y="5416472"/>
            <a:ext cx="943657" cy="3100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2"/>
          <p:cNvSpPr/>
          <p:nvPr/>
        </p:nvSpPr>
        <p:spPr>
          <a:xfrm>
            <a:off x="0" y="0"/>
            <a:ext cx="2839674" cy="5762625"/>
          </a:xfrm>
          <a:prstGeom prst="rect">
            <a:avLst/>
          </a:prstGeom>
          <a:solidFill>
            <a:srgbClr val="364764"/>
          </a:solidFill>
          <a:ln w="19050" cap="flat" cmpd="sng">
            <a:solidFill>
              <a:srgbClr val="60A6B5"/>
            </a:solidFill>
            <a:prstDash val="solid"/>
            <a:miter lim="800000"/>
            <a:headEnd type="none" w="sm" len="sm"/>
            <a:tailEnd type="none" w="sm" len="sm"/>
          </a:ln>
        </p:spPr>
        <p:txBody>
          <a:bodyPr spcFirstLastPara="1" wrap="square" lIns="76822" tIns="38401" rIns="76822" bIns="38401" anchor="ctr" anchorCtr="0">
            <a:noAutofit/>
          </a:bodyPr>
          <a:lstStyle/>
          <a:p>
            <a:pPr algn="ctr">
              <a:buClr>
                <a:srgbClr val="000000"/>
              </a:buClr>
              <a:buSzPts val="1800"/>
            </a:pPr>
            <a:endParaRPr sz="1513">
              <a:solidFill>
                <a:srgbClr val="A16D3F"/>
              </a:solidFill>
              <a:latin typeface="Arial"/>
              <a:ea typeface="Arial"/>
              <a:cs typeface="Arial"/>
              <a:sym typeface="Arial"/>
            </a:endParaRPr>
          </a:p>
        </p:txBody>
      </p:sp>
      <p:sp>
        <p:nvSpPr>
          <p:cNvPr id="113" name="Google Shape;113;p2"/>
          <p:cNvSpPr txBox="1"/>
          <p:nvPr/>
        </p:nvSpPr>
        <p:spPr>
          <a:xfrm>
            <a:off x="3229500" y="467795"/>
            <a:ext cx="6490977" cy="439639"/>
          </a:xfrm>
          <a:prstGeom prst="rect">
            <a:avLst/>
          </a:prstGeom>
          <a:noFill/>
          <a:ln>
            <a:noFill/>
          </a:ln>
        </p:spPr>
        <p:txBody>
          <a:bodyPr spcFirstLastPara="1" wrap="square" lIns="76822" tIns="38401" rIns="76822" bIns="38401" anchor="t" anchorCtr="0">
            <a:spAutoFit/>
          </a:bodyPr>
          <a:lstStyle/>
          <a:p>
            <a:pPr>
              <a:buClr>
                <a:srgbClr val="000000"/>
              </a:buClr>
              <a:buSzPts val="2400"/>
            </a:pPr>
            <a:r>
              <a:rPr lang="en-US" sz="2353" b="1" dirty="0">
                <a:solidFill>
                  <a:srgbClr val="A46C40"/>
                </a:solidFill>
                <a:latin typeface="Calibri"/>
                <a:ea typeface="Calibri"/>
                <a:cs typeface="Calibri"/>
                <a:sym typeface="Calibri"/>
              </a:rPr>
              <a:t>Our Story</a:t>
            </a:r>
            <a:endParaRPr sz="2353" dirty="0">
              <a:solidFill>
                <a:srgbClr val="A46C40"/>
              </a:solidFill>
              <a:latin typeface="Arial"/>
              <a:ea typeface="Arial"/>
              <a:cs typeface="Arial"/>
              <a:sym typeface="Arial"/>
            </a:endParaRPr>
          </a:p>
        </p:txBody>
      </p:sp>
      <p:sp>
        <p:nvSpPr>
          <p:cNvPr id="2" name="Google Shape;113;p2">
            <a:extLst>
              <a:ext uri="{FF2B5EF4-FFF2-40B4-BE49-F238E27FC236}">
                <a16:creationId xmlns:a16="http://schemas.microsoft.com/office/drawing/2014/main" id="{15C08B09-9793-746B-C818-491165C37B8C}"/>
              </a:ext>
            </a:extLst>
          </p:cNvPr>
          <p:cNvSpPr txBox="1"/>
          <p:nvPr/>
        </p:nvSpPr>
        <p:spPr>
          <a:xfrm>
            <a:off x="3229500" y="862635"/>
            <a:ext cx="6490977" cy="532805"/>
          </a:xfrm>
          <a:prstGeom prst="rect">
            <a:avLst/>
          </a:prstGeom>
          <a:noFill/>
          <a:ln>
            <a:noFill/>
          </a:ln>
        </p:spPr>
        <p:txBody>
          <a:bodyPr spcFirstLastPara="1" wrap="square" lIns="76822" tIns="38401" rIns="76822" bIns="38401" anchor="t" anchorCtr="0">
            <a:spAutoFit/>
          </a:bodyPr>
          <a:lstStyle/>
          <a:p>
            <a:pPr>
              <a:lnSpc>
                <a:spcPct val="80000"/>
              </a:lnSpc>
              <a:buClr>
                <a:srgbClr val="000000"/>
              </a:buClr>
              <a:buSzPts val="1800"/>
            </a:pPr>
            <a:r>
              <a:rPr lang="en-US" sz="1849" b="1" dirty="0">
                <a:solidFill>
                  <a:srgbClr val="502E79"/>
                </a:solidFill>
                <a:latin typeface="Calibri"/>
                <a:ea typeface="Calibri"/>
                <a:cs typeface="Calibri"/>
                <a:sym typeface="Calibri"/>
              </a:rPr>
              <a:t>Bringing Mushrooms to the Light and Creating an entirely new ecosystem of opportunities</a:t>
            </a:r>
          </a:p>
        </p:txBody>
      </p:sp>
      <p:sp>
        <p:nvSpPr>
          <p:cNvPr id="4" name="TextBox 3">
            <a:extLst>
              <a:ext uri="{FF2B5EF4-FFF2-40B4-BE49-F238E27FC236}">
                <a16:creationId xmlns:a16="http://schemas.microsoft.com/office/drawing/2014/main" id="{4A7874DD-9C12-3D7F-A3CD-BE93CDE61541}"/>
              </a:ext>
            </a:extLst>
          </p:cNvPr>
          <p:cNvSpPr txBox="1"/>
          <p:nvPr/>
        </p:nvSpPr>
        <p:spPr>
          <a:xfrm>
            <a:off x="3227500" y="1500388"/>
            <a:ext cx="6658392" cy="3539430"/>
          </a:xfrm>
          <a:prstGeom prst="rect">
            <a:avLst/>
          </a:prstGeom>
          <a:noFill/>
        </p:spPr>
        <p:txBody>
          <a:bodyPr wrap="square">
            <a:spAutoFit/>
          </a:bodyPr>
          <a:lstStyle/>
          <a:p>
            <a:r>
              <a:rPr lang="en-US" sz="1400" dirty="0">
                <a:solidFill>
                  <a:srgbClr val="555555"/>
                </a:solidFill>
                <a:highlight>
                  <a:srgbClr val="FFFFFF"/>
                </a:highlight>
                <a:latin typeface="Calibri" panose="020F0502020204030204" pitchFamily="34" charset="0"/>
                <a:ea typeface="Calibri" panose="020F0502020204030204" pitchFamily="34" charset="0"/>
                <a:cs typeface="Calibri" panose="020F0502020204030204" pitchFamily="34" charset="0"/>
              </a:rPr>
              <a:t>Adaptogens, and more specifically nootropics (brain fuel) like functional mushrooms can have amazing benefits in your daily life. These crucial ingredients and benefits can radically transform lives if the benefits are more mainstream, better understood, and accessible to many more people.  This is a category creator opportunity for Galexxy.  </a:t>
            </a:r>
            <a:endParaRPr lang="en-US" sz="1400" dirty="0">
              <a:latin typeface="Calibri" panose="020F0502020204030204" pitchFamily="34" charset="0"/>
              <a:ea typeface="Calibri" panose="020F0502020204030204" pitchFamily="34" charset="0"/>
              <a:cs typeface="Calibri" panose="020F0502020204030204" pitchFamily="34" charset="0"/>
            </a:endParaRPr>
          </a:p>
          <a:p>
            <a:br>
              <a:rPr lang="en-US" sz="1400" dirty="0">
                <a:latin typeface="Calibri" panose="020F0502020204030204" pitchFamily="34" charset="0"/>
                <a:ea typeface="Calibri" panose="020F0502020204030204" pitchFamily="34" charset="0"/>
                <a:cs typeface="Calibri" panose="020F0502020204030204" pitchFamily="34" charset="0"/>
              </a:rPr>
            </a:br>
            <a:r>
              <a:rPr lang="en-US" sz="1400" dirty="0">
                <a:solidFill>
                  <a:srgbClr val="555555"/>
                </a:solidFill>
                <a:highlight>
                  <a:srgbClr val="FFFFFF"/>
                </a:highlight>
                <a:latin typeface="Calibri" panose="020F0502020204030204" pitchFamily="34" charset="0"/>
                <a:ea typeface="Calibri" panose="020F0502020204030204" pitchFamily="34" charset="0"/>
                <a:cs typeface="Calibri" panose="020F0502020204030204" pitchFamily="34" charset="0"/>
              </a:rPr>
              <a:t>Our team owns important assets to create that category.  We have a proprietary and unique triple extraction solution. It provides up to 4x the potency and purity of our products, not only uncommon but mostly unavailable in the current market. By combining our proprietary adaptogen formulations with clinically proven functional mushrooms, we have isolated a winning suite of products that get results.  </a:t>
            </a:r>
          </a:p>
          <a:p>
            <a:endParaRPr lang="en-US" sz="1400" dirty="0">
              <a:solidFill>
                <a:srgbClr val="555555"/>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555555"/>
                </a:solidFill>
                <a:highlight>
                  <a:srgbClr val="FFFFFF"/>
                </a:highlight>
                <a:latin typeface="Calibri" panose="020F0502020204030204" pitchFamily="34" charset="0"/>
                <a:ea typeface="Calibri" panose="020F0502020204030204" pitchFamily="34" charset="0"/>
                <a:cs typeface="Calibri" panose="020F0502020204030204" pitchFamily="34" charset="0"/>
              </a:rPr>
              <a:t>In the nootropic space, wellness is defined as not just physiological change, but feeling and experiencing the results in our ability to focus, apply our energy, engage, and meet every moment to be our best.   </a:t>
            </a:r>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555555"/>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br>
              <a:rPr lang="en-US" sz="1400" dirty="0">
                <a:latin typeface="Calibri" panose="020F0502020204030204" pitchFamily="34" charset="0"/>
                <a:ea typeface="Calibri" panose="020F0502020204030204" pitchFamily="34" charset="0"/>
                <a:cs typeface="Calibri" panose="020F0502020204030204" pitchFamily="34" charset="0"/>
              </a:rPr>
            </a:br>
            <a:r>
              <a:rPr lang="en-US" sz="1400" dirty="0">
                <a:solidFill>
                  <a:srgbClr val="555555"/>
                </a:solidFill>
                <a:highlight>
                  <a:srgbClr val="FFFFFF"/>
                </a:highlight>
                <a:latin typeface="Calibri" panose="020F0502020204030204" pitchFamily="34" charset="0"/>
                <a:ea typeface="Calibri" panose="020F0502020204030204" pitchFamily="34" charset="0"/>
                <a:cs typeface="Calibri" panose="020F0502020204030204" pitchFamily="34" charset="0"/>
              </a:rPr>
              <a:t>Join us to feel the many benefits our products can have for meeting your best moments. </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pic>
        <p:nvPicPr>
          <p:cNvPr id="7" name="Imagen 9">
            <a:extLst>
              <a:ext uri="{FF2B5EF4-FFF2-40B4-BE49-F238E27FC236}">
                <a16:creationId xmlns:a16="http://schemas.microsoft.com/office/drawing/2014/main" id="{BADF0015-C97F-A5BA-BFA1-0C626D36F7F5}"/>
              </a:ext>
            </a:extLst>
          </p:cNvPr>
          <p:cNvPicPr>
            <a:picLocks noChangeAspect="1"/>
          </p:cNvPicPr>
          <p:nvPr/>
        </p:nvPicPr>
        <p:blipFill>
          <a:blip r:embed="rId3"/>
          <a:stretch>
            <a:fillRect/>
          </a:stretch>
        </p:blipFill>
        <p:spPr>
          <a:xfrm>
            <a:off x="9162577" y="5268434"/>
            <a:ext cx="936760" cy="459556"/>
          </a:xfrm>
          <a:prstGeom prst="rect">
            <a:avLst/>
          </a:prstGeom>
        </p:spPr>
      </p:pic>
      <p:pic>
        <p:nvPicPr>
          <p:cNvPr id="9" name="Image 4" descr="preencoded.png">
            <a:extLst>
              <a:ext uri="{FF2B5EF4-FFF2-40B4-BE49-F238E27FC236}">
                <a16:creationId xmlns:a16="http://schemas.microsoft.com/office/drawing/2014/main" id="{2D01B899-8D62-A9D9-B841-8A14B21696AA}"/>
              </a:ext>
            </a:extLst>
          </p:cNvPr>
          <p:cNvPicPr>
            <a:picLocks noChangeAspect="1"/>
          </p:cNvPicPr>
          <p:nvPr/>
        </p:nvPicPr>
        <p:blipFill>
          <a:blip r:embed="rId4"/>
          <a:srcRect/>
          <a:stretch/>
        </p:blipFill>
        <p:spPr>
          <a:xfrm>
            <a:off x="2959412" y="5416472"/>
            <a:ext cx="943657" cy="310059"/>
          </a:xfrm>
          <a:prstGeom prst="rect">
            <a:avLst/>
          </a:prstGeom>
        </p:spPr>
      </p:pic>
      <p:sp>
        <p:nvSpPr>
          <p:cNvPr id="10" name="Google Shape;244;p7">
            <a:extLst>
              <a:ext uri="{FF2B5EF4-FFF2-40B4-BE49-F238E27FC236}">
                <a16:creationId xmlns:a16="http://schemas.microsoft.com/office/drawing/2014/main" id="{E1AD4F11-DD46-D4FA-A740-5ED7488B91EB}"/>
              </a:ext>
            </a:extLst>
          </p:cNvPr>
          <p:cNvSpPr txBox="1"/>
          <p:nvPr/>
        </p:nvSpPr>
        <p:spPr>
          <a:xfrm>
            <a:off x="55143" y="3814942"/>
            <a:ext cx="2453495" cy="8309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bg1"/>
              </a:buClr>
              <a:buSzPts val="1800"/>
              <a:buFont typeface="Arial" panose="020B0604020202020204" pitchFamily="34" charset="0"/>
              <a:buChar char="•"/>
            </a:pPr>
            <a:r>
              <a:rPr lang="en-US" sz="1200" b="1" u="none" strike="noStrike" cap="none" dirty="0">
                <a:solidFill>
                  <a:schemeClr val="bg1"/>
                </a:solidFill>
                <a:latin typeface="Calibri" panose="020F0502020204030204" pitchFamily="34" charset="0"/>
                <a:cs typeface="Calibri" panose="020F0502020204030204" pitchFamily="34" charset="0"/>
                <a:sym typeface="Arial"/>
              </a:rPr>
              <a:t>Adaptogen Blends </a:t>
            </a:r>
            <a:r>
              <a:rPr lang="en-US" sz="1200" u="none" strike="noStrike" cap="none" dirty="0">
                <a:solidFill>
                  <a:schemeClr val="bg1"/>
                </a:solidFill>
                <a:latin typeface="Calibri" panose="020F0502020204030204" pitchFamily="34" charset="0"/>
                <a:cs typeface="Calibri" panose="020F0502020204030204" pitchFamily="34" charset="0"/>
                <a:sym typeface="Arial"/>
              </a:rPr>
              <a:t>– Researched nootropics combined with adaptogens with synergistic benefits</a:t>
            </a:r>
            <a:endParaRPr sz="120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1" name="Google Shape;244;p7">
            <a:extLst>
              <a:ext uri="{FF2B5EF4-FFF2-40B4-BE49-F238E27FC236}">
                <a16:creationId xmlns:a16="http://schemas.microsoft.com/office/drawing/2014/main" id="{563EBBB6-990A-BFF2-414C-7EC257561EF9}"/>
              </a:ext>
            </a:extLst>
          </p:cNvPr>
          <p:cNvSpPr txBox="1"/>
          <p:nvPr/>
        </p:nvSpPr>
        <p:spPr>
          <a:xfrm>
            <a:off x="42010" y="4782256"/>
            <a:ext cx="2410967" cy="6462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bg1"/>
              </a:buClr>
              <a:buSzPts val="1800"/>
              <a:buFont typeface="Arial" panose="020B0604020202020204" pitchFamily="34" charset="0"/>
              <a:buChar char="•"/>
            </a:pPr>
            <a:r>
              <a:rPr lang="en-US" sz="1200" b="1" u="none" strike="noStrike" cap="none" dirty="0">
                <a:solidFill>
                  <a:schemeClr val="bg1"/>
                </a:solidFill>
                <a:latin typeface="Calibri" panose="020F0502020204030204" pitchFamily="34" charset="0"/>
                <a:cs typeface="Calibri" panose="020F0502020204030204" pitchFamily="34" charset="0"/>
                <a:sym typeface="Arial"/>
              </a:rPr>
              <a:t>Accessible </a:t>
            </a:r>
            <a:r>
              <a:rPr lang="en-US" sz="1200" u="none" strike="noStrike" cap="none" dirty="0">
                <a:solidFill>
                  <a:schemeClr val="bg1"/>
                </a:solidFill>
                <a:latin typeface="Calibri" panose="020F0502020204030204" pitchFamily="34" charset="0"/>
                <a:cs typeface="Calibri" panose="020F0502020204030204" pitchFamily="34" charset="0"/>
                <a:sym typeface="Arial"/>
              </a:rPr>
              <a:t>– Delivered quickly, convenient packaging, ability to scale to the world</a:t>
            </a:r>
            <a:endParaRPr sz="120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2" name="Google Shape;244;p7">
            <a:extLst>
              <a:ext uri="{FF2B5EF4-FFF2-40B4-BE49-F238E27FC236}">
                <a16:creationId xmlns:a16="http://schemas.microsoft.com/office/drawing/2014/main" id="{00CDE963-6D1C-E6FD-715D-662D8A534834}"/>
              </a:ext>
            </a:extLst>
          </p:cNvPr>
          <p:cNvSpPr txBox="1"/>
          <p:nvPr/>
        </p:nvSpPr>
        <p:spPr>
          <a:xfrm>
            <a:off x="55143" y="104386"/>
            <a:ext cx="2837834"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a:solidFill>
                  <a:schemeClr val="lt1"/>
                </a:solidFill>
                <a:latin typeface="Calibri"/>
                <a:ea typeface="Calibri"/>
                <a:cs typeface="Calibri"/>
                <a:sym typeface="Calibri"/>
              </a:rPr>
              <a:t>Clean, Potent, and Effective</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a:solidFill>
                  <a:schemeClr val="lt1"/>
                </a:solidFill>
                <a:latin typeface="Calibri" panose="020F0502020204030204" pitchFamily="34" charset="0"/>
                <a:ea typeface="Calibri"/>
                <a:cs typeface="Calibri" panose="020F0502020204030204" pitchFamily="34" charset="0"/>
                <a:sym typeface="Calibri"/>
              </a:rPr>
              <a:t>Setting a new standard for Nootropics</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3" name="Google Shape;244;p7">
            <a:extLst>
              <a:ext uri="{FF2B5EF4-FFF2-40B4-BE49-F238E27FC236}">
                <a16:creationId xmlns:a16="http://schemas.microsoft.com/office/drawing/2014/main" id="{85284339-E1FF-1A2B-5BBF-7D53D522598C}"/>
              </a:ext>
            </a:extLst>
          </p:cNvPr>
          <p:cNvSpPr txBox="1"/>
          <p:nvPr/>
        </p:nvSpPr>
        <p:spPr>
          <a:xfrm>
            <a:off x="76935" y="1276494"/>
            <a:ext cx="2487362" cy="8309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bg1"/>
              </a:buClr>
              <a:buSzPts val="1800"/>
              <a:buFont typeface="Arial" panose="020B0604020202020204" pitchFamily="34" charset="0"/>
              <a:buChar char="•"/>
            </a:pPr>
            <a:r>
              <a:rPr lang="en-US" sz="1200" b="1" u="none" strike="noStrike" cap="none" dirty="0">
                <a:solidFill>
                  <a:schemeClr val="bg1"/>
                </a:solidFill>
                <a:latin typeface="Calibri" panose="020F0502020204030204" pitchFamily="34" charset="0"/>
                <a:cs typeface="Calibri" panose="020F0502020204030204" pitchFamily="34" charset="0"/>
                <a:sym typeface="Arial"/>
              </a:rPr>
              <a:t>Potency</a:t>
            </a:r>
            <a:r>
              <a:rPr lang="en-US" sz="1200" u="none" strike="noStrike" cap="none" dirty="0">
                <a:solidFill>
                  <a:schemeClr val="bg1"/>
                </a:solidFill>
                <a:latin typeface="Calibri" panose="020F0502020204030204" pitchFamily="34" charset="0"/>
                <a:cs typeface="Calibri" panose="020F0502020204030204" pitchFamily="34" charset="0"/>
                <a:sym typeface="Arial"/>
              </a:rPr>
              <a:t> – The Science - Triple Extracted, 100-day process, pure with no dilution, full body &amp; mycelium</a:t>
            </a:r>
            <a:endParaRPr sz="120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4" name="Google Shape;244;p7">
            <a:extLst>
              <a:ext uri="{FF2B5EF4-FFF2-40B4-BE49-F238E27FC236}">
                <a16:creationId xmlns:a16="http://schemas.microsoft.com/office/drawing/2014/main" id="{7EB5BA46-EB3B-F1F3-535C-4A65DFE4CF06}"/>
              </a:ext>
            </a:extLst>
          </p:cNvPr>
          <p:cNvSpPr txBox="1"/>
          <p:nvPr/>
        </p:nvSpPr>
        <p:spPr>
          <a:xfrm>
            <a:off x="82948" y="2308939"/>
            <a:ext cx="2425690" cy="6462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bg1"/>
              </a:buClr>
              <a:buSzPts val="1800"/>
              <a:buFont typeface="Arial" panose="020B0604020202020204" pitchFamily="34" charset="0"/>
              <a:buChar char="•"/>
            </a:pPr>
            <a:r>
              <a:rPr lang="en-US" sz="1200" b="1" u="none" strike="noStrike" cap="none" dirty="0">
                <a:solidFill>
                  <a:schemeClr val="bg1"/>
                </a:solidFill>
                <a:latin typeface="Calibri" panose="020F0502020204030204" pitchFamily="34" charset="0"/>
                <a:cs typeface="Calibri" panose="020F0502020204030204" pitchFamily="34" charset="0"/>
                <a:sym typeface="Arial"/>
              </a:rPr>
              <a:t>USA Organic</a:t>
            </a:r>
            <a:r>
              <a:rPr lang="en-US" sz="1200" u="none" strike="noStrike" cap="none" dirty="0">
                <a:solidFill>
                  <a:schemeClr val="bg1"/>
                </a:solidFill>
                <a:latin typeface="Calibri" panose="020F0502020204030204" pitchFamily="34" charset="0"/>
                <a:cs typeface="Calibri" panose="020F0502020204030204" pitchFamily="34" charset="0"/>
                <a:sym typeface="Arial"/>
              </a:rPr>
              <a:t> – Organic mushrooms from farms built on trust</a:t>
            </a:r>
            <a:endParaRPr sz="120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5" name="Google Shape;244;p7">
            <a:extLst>
              <a:ext uri="{FF2B5EF4-FFF2-40B4-BE49-F238E27FC236}">
                <a16:creationId xmlns:a16="http://schemas.microsoft.com/office/drawing/2014/main" id="{DFCCD5DB-D205-2C52-AB5C-82A157D26C52}"/>
              </a:ext>
            </a:extLst>
          </p:cNvPr>
          <p:cNvSpPr txBox="1"/>
          <p:nvPr/>
        </p:nvSpPr>
        <p:spPr>
          <a:xfrm>
            <a:off x="68276" y="3076319"/>
            <a:ext cx="2425691" cy="6462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bg1"/>
              </a:buClr>
              <a:buSzPts val="1800"/>
              <a:buFont typeface="Arial" panose="020B0604020202020204" pitchFamily="34" charset="0"/>
              <a:buChar char="•"/>
            </a:pPr>
            <a:r>
              <a:rPr lang="en-US" sz="1200" b="1" u="none" strike="noStrike" cap="none" dirty="0">
                <a:solidFill>
                  <a:schemeClr val="bg1"/>
                </a:solidFill>
                <a:latin typeface="Calibri" panose="020F0502020204030204" pitchFamily="34" charset="0"/>
                <a:cs typeface="Calibri" panose="020F0502020204030204" pitchFamily="34" charset="0"/>
                <a:sym typeface="Arial"/>
              </a:rPr>
              <a:t>Clean </a:t>
            </a:r>
            <a:r>
              <a:rPr lang="en-US" sz="1200" u="none" strike="noStrike" cap="none" dirty="0">
                <a:solidFill>
                  <a:schemeClr val="bg1"/>
                </a:solidFill>
                <a:latin typeface="Calibri" panose="020F0502020204030204" pitchFamily="34" charset="0"/>
                <a:cs typeface="Calibri" panose="020F0502020204030204" pitchFamily="34" charset="0"/>
                <a:sym typeface="Arial"/>
              </a:rPr>
              <a:t>– No added corn syrup, cane sugars, artificial colors, or artificial additives</a:t>
            </a:r>
            <a:endParaRPr sz="1200" u="none" strike="noStrike" cap="none" dirty="0">
              <a:solidFill>
                <a:schemeClr val="bg1"/>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8" name="Google Shape;110;p2">
            <a:extLst>
              <a:ext uri="{FF2B5EF4-FFF2-40B4-BE49-F238E27FC236}">
                <a16:creationId xmlns:a16="http://schemas.microsoft.com/office/drawing/2014/main" id="{D2C73B52-4B97-A122-6DA1-8494CA15AAAE}"/>
              </a:ext>
            </a:extLst>
          </p:cNvPr>
          <p:cNvSpPr/>
          <p:nvPr/>
        </p:nvSpPr>
        <p:spPr>
          <a:xfrm>
            <a:off x="4051" y="-1"/>
            <a:ext cx="2839674" cy="5762625"/>
          </a:xfrm>
          <a:prstGeom prst="rect">
            <a:avLst/>
          </a:prstGeom>
          <a:solidFill>
            <a:srgbClr val="364764"/>
          </a:solidFill>
          <a:ln w="19050" cap="flat" cmpd="sng">
            <a:solidFill>
              <a:srgbClr val="60A6B5"/>
            </a:solidFill>
            <a:prstDash val="solid"/>
            <a:miter lim="800000"/>
            <a:headEnd type="none" w="sm" len="sm"/>
            <a:tailEnd type="none" w="sm" len="sm"/>
          </a:ln>
        </p:spPr>
        <p:txBody>
          <a:bodyPr spcFirstLastPara="1" wrap="square" lIns="76822" tIns="38401" rIns="76822" bIns="38401" anchor="ctr" anchorCtr="0">
            <a:noAutofit/>
          </a:bodyPr>
          <a:lstStyle/>
          <a:p>
            <a:pPr algn="ctr">
              <a:buClr>
                <a:srgbClr val="000000"/>
              </a:buClr>
              <a:buSzPts val="1800"/>
            </a:pPr>
            <a:endParaRPr sz="1513">
              <a:solidFill>
                <a:srgbClr val="A16D3F"/>
              </a:solidFill>
              <a:latin typeface="Arial"/>
              <a:ea typeface="Arial"/>
              <a:cs typeface="Arial"/>
              <a:sym typeface="Arial"/>
            </a:endParaRPr>
          </a:p>
        </p:txBody>
      </p:sp>
      <p:sp>
        <p:nvSpPr>
          <p:cNvPr id="186" name="Google Shape;186;p8"/>
          <p:cNvSpPr txBox="1"/>
          <p:nvPr/>
        </p:nvSpPr>
        <p:spPr>
          <a:xfrm>
            <a:off x="3222826" y="506406"/>
            <a:ext cx="5678954" cy="993124"/>
          </a:xfrm>
          <a:prstGeom prst="rect">
            <a:avLst/>
          </a:prstGeom>
          <a:noFill/>
          <a:ln>
            <a:noFill/>
          </a:ln>
        </p:spPr>
        <p:txBody>
          <a:bodyPr spcFirstLastPara="1" wrap="square" lIns="76822" tIns="38401" rIns="76822" bIns="38401" anchor="t" anchorCtr="0">
            <a:spAutoFit/>
          </a:bodyPr>
          <a:lstStyle/>
          <a:p>
            <a:pPr>
              <a:lnSpc>
                <a:spcPct val="80000"/>
              </a:lnSpc>
              <a:buClr>
                <a:srgbClr val="000000"/>
              </a:buClr>
              <a:buSzPts val="2400"/>
            </a:pPr>
            <a:r>
              <a:rPr lang="en-US" sz="2311" b="1" dirty="0">
                <a:solidFill>
                  <a:srgbClr val="A46C40"/>
                </a:solidFill>
                <a:latin typeface="Calibri" panose="020F0502020204030204" pitchFamily="34" charset="0"/>
                <a:ea typeface="Calibri"/>
                <a:cs typeface="Calibri" panose="020F0502020204030204" pitchFamily="34" charset="0"/>
                <a:sym typeface="Calibri"/>
              </a:rPr>
              <a:t>Creating a new brand combining high quality adaptogens and nootropics:</a:t>
            </a:r>
          </a:p>
          <a:p>
            <a:pPr>
              <a:lnSpc>
                <a:spcPct val="80000"/>
              </a:lnSpc>
              <a:buClr>
                <a:srgbClr val="000000"/>
              </a:buClr>
              <a:buSzPts val="2400"/>
            </a:pPr>
            <a:endParaRPr sz="504" b="1" dirty="0">
              <a:solidFill>
                <a:srgbClr val="A46C40"/>
              </a:solidFill>
              <a:latin typeface="Calibri" panose="020F0502020204030204" pitchFamily="34" charset="0"/>
              <a:cs typeface="Calibri" panose="020F0502020204030204" pitchFamily="34" charset="0"/>
              <a:sym typeface="Arial"/>
            </a:endParaRPr>
          </a:p>
          <a:p>
            <a:pPr>
              <a:lnSpc>
                <a:spcPct val="80000"/>
              </a:lnSpc>
              <a:buClr>
                <a:srgbClr val="000000"/>
              </a:buClr>
              <a:buSzPts val="2400"/>
            </a:pPr>
            <a:r>
              <a:rPr lang="en-US" sz="2311" b="1" dirty="0">
                <a:solidFill>
                  <a:srgbClr val="502E79"/>
                </a:solidFill>
                <a:latin typeface="Calibri" panose="020F0502020204030204" pitchFamily="34" charset="0"/>
                <a:ea typeface="Calibri"/>
                <a:cs typeface="Calibri" panose="020F0502020204030204" pitchFamily="34" charset="0"/>
                <a:sym typeface="Calibri"/>
              </a:rPr>
              <a:t>bringing Galexxy to the masses</a:t>
            </a:r>
            <a:endParaRPr sz="2311" b="1" dirty="0">
              <a:solidFill>
                <a:srgbClr val="502E79"/>
              </a:solidFill>
              <a:latin typeface="Calibri" panose="020F0502020204030204" pitchFamily="34" charset="0"/>
              <a:ea typeface="Calibri"/>
              <a:cs typeface="Calibri" panose="020F0502020204030204" pitchFamily="34" charset="0"/>
              <a:sym typeface="Calibri"/>
            </a:endParaRPr>
          </a:p>
        </p:txBody>
      </p:sp>
      <p:pic>
        <p:nvPicPr>
          <p:cNvPr id="187" name="Google Shape;187;p8" descr="preencoded.png"/>
          <p:cNvPicPr preferRelativeResize="0"/>
          <p:nvPr/>
        </p:nvPicPr>
        <p:blipFill rotWithShape="1">
          <a:blip r:embed="rId3">
            <a:alphaModFix/>
          </a:blip>
          <a:srcRect/>
          <a:stretch/>
        </p:blipFill>
        <p:spPr>
          <a:xfrm>
            <a:off x="7677986" y="1452543"/>
            <a:ext cx="936760" cy="936764"/>
          </a:xfrm>
          <a:prstGeom prst="rect">
            <a:avLst/>
          </a:prstGeom>
          <a:noFill/>
          <a:ln>
            <a:noFill/>
          </a:ln>
        </p:spPr>
      </p:pic>
      <p:pic>
        <p:nvPicPr>
          <p:cNvPr id="188" name="Google Shape;188;p8" descr="preencoded.png"/>
          <p:cNvPicPr preferRelativeResize="0"/>
          <p:nvPr/>
        </p:nvPicPr>
        <p:blipFill rotWithShape="1">
          <a:blip r:embed="rId4">
            <a:alphaModFix/>
          </a:blip>
          <a:srcRect/>
          <a:stretch/>
        </p:blipFill>
        <p:spPr>
          <a:xfrm>
            <a:off x="8834565" y="1456696"/>
            <a:ext cx="1205607" cy="942730"/>
          </a:xfrm>
          <a:prstGeom prst="rect">
            <a:avLst/>
          </a:prstGeom>
          <a:noFill/>
          <a:ln>
            <a:noFill/>
          </a:ln>
        </p:spPr>
      </p:pic>
      <p:sp>
        <p:nvSpPr>
          <p:cNvPr id="189" name="Google Shape;189;p8"/>
          <p:cNvSpPr txBox="1"/>
          <p:nvPr/>
        </p:nvSpPr>
        <p:spPr>
          <a:xfrm>
            <a:off x="3254572" y="1641315"/>
            <a:ext cx="4291344" cy="542872"/>
          </a:xfrm>
          <a:prstGeom prst="rect">
            <a:avLst/>
          </a:prstGeom>
          <a:noFill/>
          <a:ln>
            <a:noFill/>
          </a:ln>
        </p:spPr>
        <p:txBody>
          <a:bodyPr spcFirstLastPara="1" wrap="square" lIns="76822" tIns="38401" rIns="76822" bIns="38401" anchor="t" anchorCtr="0">
            <a:spAutoFit/>
          </a:bodyPr>
          <a:lstStyle/>
          <a:p>
            <a:pPr>
              <a:buClr>
                <a:srgbClr val="000000"/>
              </a:buClr>
              <a:buSzPts val="1400"/>
            </a:pPr>
            <a:r>
              <a:rPr lang="en-US" sz="1008" b="1" i="1" dirty="0">
                <a:solidFill>
                  <a:srgbClr val="555555"/>
                </a:solidFill>
                <a:latin typeface="Calibri"/>
                <a:ea typeface="Calibri"/>
                <a:cs typeface="Calibri"/>
                <a:sym typeface="Calibri"/>
              </a:rPr>
              <a:t>Standard in the Market: </a:t>
            </a:r>
            <a:r>
              <a:rPr lang="en-US" sz="1008" i="1" dirty="0">
                <a:solidFill>
                  <a:srgbClr val="555555"/>
                </a:solidFill>
                <a:latin typeface="Calibri"/>
                <a:ea typeface="Calibri"/>
                <a:cs typeface="Calibri"/>
                <a:sym typeface="Calibri"/>
              </a:rPr>
              <a:t>Watered-down gummies made from cheap powders from China. Look at their back label with 10:1 or even 20:1 dilution vs </a:t>
            </a:r>
            <a:r>
              <a:rPr lang="en-US" sz="1008" i="1" dirty="0" err="1">
                <a:solidFill>
                  <a:srgbClr val="555555"/>
                </a:solidFill>
                <a:latin typeface="Calibri"/>
                <a:ea typeface="Calibri"/>
                <a:cs typeface="Calibri"/>
                <a:sym typeface="Calibri"/>
              </a:rPr>
              <a:t>Galexxy’s</a:t>
            </a:r>
            <a:r>
              <a:rPr lang="en-US" sz="1008" i="1" dirty="0">
                <a:solidFill>
                  <a:srgbClr val="555555"/>
                </a:solidFill>
                <a:latin typeface="Calibri"/>
                <a:ea typeface="Calibri"/>
                <a:cs typeface="Calibri"/>
                <a:sym typeface="Calibri"/>
              </a:rPr>
              <a:t> pure 1:1 product liquid extract, added corn syrup, and un-natural ingredients.</a:t>
            </a:r>
            <a:endParaRPr sz="1008" i="1" dirty="0">
              <a:solidFill>
                <a:srgbClr val="555555"/>
              </a:solidFill>
              <a:latin typeface="Calibri"/>
              <a:ea typeface="Calibri"/>
              <a:cs typeface="Calibri"/>
              <a:sym typeface="Calibri"/>
            </a:endParaRPr>
          </a:p>
        </p:txBody>
      </p:sp>
      <p:sp>
        <p:nvSpPr>
          <p:cNvPr id="190" name="Google Shape;190;p8"/>
          <p:cNvSpPr txBox="1"/>
          <p:nvPr/>
        </p:nvSpPr>
        <p:spPr>
          <a:xfrm>
            <a:off x="3244092" y="2444367"/>
            <a:ext cx="6772949" cy="319670"/>
          </a:xfrm>
          <a:prstGeom prst="rect">
            <a:avLst/>
          </a:prstGeom>
          <a:noFill/>
          <a:ln>
            <a:noFill/>
          </a:ln>
        </p:spPr>
        <p:txBody>
          <a:bodyPr spcFirstLastPara="1" wrap="square" lIns="76822" tIns="38401" rIns="76822" bIns="38401" anchor="t" anchorCtr="0">
            <a:spAutoFit/>
          </a:bodyPr>
          <a:lstStyle/>
          <a:p>
            <a:pPr>
              <a:lnSpc>
                <a:spcPct val="104111"/>
              </a:lnSpc>
              <a:buClr>
                <a:srgbClr val="000000"/>
              </a:buClr>
              <a:buSzPts val="1800"/>
            </a:pPr>
            <a:r>
              <a:rPr lang="en-US" sz="1513" b="1" dirty="0">
                <a:solidFill>
                  <a:srgbClr val="AB6D3A"/>
                </a:solidFill>
                <a:latin typeface="Calibri"/>
                <a:ea typeface="Calibri"/>
                <a:cs typeface="Calibri"/>
                <a:sym typeface="Calibri"/>
              </a:rPr>
              <a:t>Galexxy</a:t>
            </a:r>
            <a:r>
              <a:rPr lang="en-US" sz="1513" b="1" dirty="0">
                <a:solidFill>
                  <a:srgbClr val="555555"/>
                </a:solidFill>
                <a:latin typeface="Calibri"/>
                <a:ea typeface="Calibri"/>
                <a:cs typeface="Calibri"/>
                <a:sym typeface="Calibri"/>
              </a:rPr>
              <a:t> </a:t>
            </a:r>
            <a:r>
              <a:rPr lang="en-US" sz="1513" b="1" dirty="0">
                <a:solidFill>
                  <a:srgbClr val="AB6D3A"/>
                </a:solidFill>
                <a:latin typeface="Calibri"/>
                <a:ea typeface="Calibri"/>
                <a:cs typeface="Calibri"/>
                <a:sym typeface="Calibri"/>
              </a:rPr>
              <a:t>Product Differentiators</a:t>
            </a:r>
            <a:endParaRPr sz="1513" b="1" dirty="0">
              <a:solidFill>
                <a:srgbClr val="AB6D3A"/>
              </a:solidFill>
              <a:latin typeface="Calibri"/>
              <a:ea typeface="Calibri"/>
              <a:cs typeface="Calibri"/>
              <a:sym typeface="Calibri"/>
            </a:endParaRPr>
          </a:p>
        </p:txBody>
      </p:sp>
      <p:cxnSp>
        <p:nvCxnSpPr>
          <p:cNvPr id="191" name="Google Shape;191;p8"/>
          <p:cNvCxnSpPr>
            <a:cxnSpLocks/>
            <a:endCxn id="190" idx="3"/>
          </p:cNvCxnSpPr>
          <p:nvPr/>
        </p:nvCxnSpPr>
        <p:spPr>
          <a:xfrm flipV="1">
            <a:off x="5884143" y="2604202"/>
            <a:ext cx="4132898" cy="5519"/>
          </a:xfrm>
          <a:prstGeom prst="straightConnector1">
            <a:avLst/>
          </a:prstGeom>
          <a:noFill/>
          <a:ln w="12700" cap="flat" cmpd="sng">
            <a:solidFill>
              <a:srgbClr val="B2B9BA"/>
            </a:solidFill>
            <a:prstDash val="solid"/>
            <a:miter lim="800000"/>
            <a:headEnd type="none" w="sm" len="sm"/>
            <a:tailEnd type="none" w="sm" len="sm"/>
          </a:ln>
        </p:spPr>
      </p:cxnSp>
      <p:sp>
        <p:nvSpPr>
          <p:cNvPr id="194" name="Google Shape;194;p8"/>
          <p:cNvSpPr/>
          <p:nvPr/>
        </p:nvSpPr>
        <p:spPr>
          <a:xfrm>
            <a:off x="7476781" y="3571230"/>
            <a:ext cx="1014866" cy="744181"/>
          </a:xfrm>
          <a:prstGeom prst="rect">
            <a:avLst/>
          </a:prstGeom>
          <a:noFill/>
          <a:ln>
            <a:noFill/>
          </a:ln>
        </p:spPr>
        <p:txBody>
          <a:bodyPr spcFirstLastPara="1" wrap="square" lIns="0" tIns="0" rIns="0" bIns="0" anchor="t" anchorCtr="0">
            <a:noAutofit/>
          </a:bodyPr>
          <a:lstStyle/>
          <a:p>
            <a:pPr>
              <a:buClr>
                <a:srgbClr val="000000"/>
              </a:buClr>
              <a:buSzPts val="1200"/>
            </a:pPr>
            <a:r>
              <a:rPr lang="en-US" sz="1008" b="1" dirty="0">
                <a:solidFill>
                  <a:srgbClr val="9F6731"/>
                </a:solidFill>
                <a:latin typeface="Calibri"/>
                <a:ea typeface="Calibri"/>
                <a:cs typeface="Calibri"/>
                <a:sym typeface="Calibri"/>
              </a:rPr>
              <a:t>USA</a:t>
            </a:r>
            <a:br>
              <a:rPr lang="en-US" sz="1008" b="1" dirty="0">
                <a:solidFill>
                  <a:srgbClr val="9F6731"/>
                </a:solidFill>
                <a:latin typeface="Calibri"/>
                <a:ea typeface="Calibri"/>
                <a:cs typeface="Calibri"/>
                <a:sym typeface="Calibri"/>
              </a:rPr>
            </a:br>
            <a:r>
              <a:rPr lang="en-US" sz="1008" b="1" dirty="0">
                <a:solidFill>
                  <a:srgbClr val="9F6731"/>
                </a:solidFill>
                <a:latin typeface="Calibri"/>
                <a:ea typeface="Calibri"/>
                <a:cs typeface="Calibri"/>
                <a:sym typeface="Calibri"/>
              </a:rPr>
              <a:t>Manufacturing </a:t>
            </a:r>
            <a:endParaRPr sz="1008" dirty="0">
              <a:solidFill>
                <a:srgbClr val="000000"/>
              </a:solidFill>
              <a:latin typeface="Arial"/>
              <a:ea typeface="Arial"/>
              <a:cs typeface="Arial"/>
              <a:sym typeface="Arial"/>
            </a:endParaRPr>
          </a:p>
          <a:p>
            <a:pPr>
              <a:spcBef>
                <a:spcPts val="450"/>
              </a:spcBef>
              <a:buClr>
                <a:srgbClr val="000000"/>
              </a:buClr>
              <a:buSzPts val="1100"/>
            </a:pPr>
            <a:r>
              <a:rPr lang="en-US" sz="1008" dirty="0">
                <a:solidFill>
                  <a:srgbClr val="555555"/>
                </a:solidFill>
                <a:latin typeface="Calibri"/>
                <a:ea typeface="Calibri"/>
                <a:cs typeface="Calibri"/>
                <a:sym typeface="Calibri"/>
              </a:rPr>
              <a:t>Fully vertically integrated and controlled ingredient inputs from farm to final production, all USA Sourced and Manufactured</a:t>
            </a:r>
            <a:endParaRPr sz="1008" dirty="0">
              <a:solidFill>
                <a:srgbClr val="555555"/>
              </a:solidFill>
              <a:latin typeface="Calibri"/>
              <a:ea typeface="Calibri"/>
              <a:cs typeface="Calibri"/>
              <a:sym typeface="Calibri"/>
            </a:endParaRPr>
          </a:p>
        </p:txBody>
      </p:sp>
      <p:sp>
        <p:nvSpPr>
          <p:cNvPr id="196" name="Google Shape;196;p8"/>
          <p:cNvSpPr/>
          <p:nvPr/>
        </p:nvSpPr>
        <p:spPr>
          <a:xfrm>
            <a:off x="4716164" y="3566764"/>
            <a:ext cx="1027420" cy="1022784"/>
          </a:xfrm>
          <a:prstGeom prst="rect">
            <a:avLst/>
          </a:prstGeom>
          <a:noFill/>
          <a:ln>
            <a:noFill/>
          </a:ln>
        </p:spPr>
        <p:txBody>
          <a:bodyPr spcFirstLastPara="1" wrap="square" lIns="0" tIns="0" rIns="0" bIns="0" anchor="t" anchorCtr="0">
            <a:noAutofit/>
          </a:bodyPr>
          <a:lstStyle/>
          <a:p>
            <a:pPr>
              <a:buClr>
                <a:srgbClr val="000000"/>
              </a:buClr>
              <a:buSzPts val="1200"/>
            </a:pPr>
            <a:r>
              <a:rPr lang="en-US" sz="1008" b="1" dirty="0">
                <a:solidFill>
                  <a:srgbClr val="9F6731"/>
                </a:solidFill>
                <a:latin typeface="Calibri"/>
                <a:ea typeface="Calibri"/>
                <a:cs typeface="Calibri"/>
                <a:sym typeface="Calibri"/>
              </a:rPr>
              <a:t>4x Potency – 1:1</a:t>
            </a:r>
            <a:endParaRPr sz="1008" dirty="0">
              <a:solidFill>
                <a:srgbClr val="000000"/>
              </a:solidFill>
              <a:latin typeface="Arial"/>
              <a:ea typeface="Arial"/>
              <a:cs typeface="Arial"/>
              <a:sym typeface="Arial"/>
            </a:endParaRPr>
          </a:p>
          <a:p>
            <a:pPr>
              <a:spcBef>
                <a:spcPts val="420"/>
              </a:spcBef>
              <a:buClr>
                <a:srgbClr val="000000"/>
              </a:buClr>
              <a:buSzPts val="1100"/>
            </a:pPr>
            <a:r>
              <a:rPr lang="en-US" sz="1008" dirty="0">
                <a:solidFill>
                  <a:srgbClr val="555555"/>
                </a:solidFill>
                <a:latin typeface="Calibri"/>
                <a:ea typeface="Calibri"/>
                <a:cs typeface="Calibri"/>
                <a:sym typeface="Calibri"/>
              </a:rPr>
              <a:t>vs. powders water/alcohol and the majority of other products  diluted 10:1 or 20:1</a:t>
            </a:r>
            <a:endParaRPr sz="1008" dirty="0">
              <a:solidFill>
                <a:srgbClr val="555555"/>
              </a:solidFill>
              <a:latin typeface="Calibri"/>
              <a:ea typeface="Calibri"/>
              <a:cs typeface="Calibri"/>
              <a:sym typeface="Calibri"/>
            </a:endParaRPr>
          </a:p>
        </p:txBody>
      </p:sp>
      <p:sp>
        <p:nvSpPr>
          <p:cNvPr id="198" name="Google Shape;198;p8"/>
          <p:cNvSpPr/>
          <p:nvPr/>
        </p:nvSpPr>
        <p:spPr>
          <a:xfrm>
            <a:off x="8822763" y="3575494"/>
            <a:ext cx="1004845" cy="1480744"/>
          </a:xfrm>
          <a:prstGeom prst="rect">
            <a:avLst/>
          </a:prstGeom>
          <a:noFill/>
          <a:ln>
            <a:noFill/>
          </a:ln>
        </p:spPr>
        <p:txBody>
          <a:bodyPr spcFirstLastPara="1" wrap="square" lIns="0" tIns="0" rIns="0" bIns="0" anchor="t" anchorCtr="0">
            <a:noAutofit/>
          </a:bodyPr>
          <a:lstStyle/>
          <a:p>
            <a:pPr>
              <a:buClr>
                <a:srgbClr val="000000"/>
              </a:buClr>
              <a:buSzPts val="1200"/>
            </a:pPr>
            <a:r>
              <a:rPr lang="en-US" sz="1008" b="1" dirty="0">
                <a:solidFill>
                  <a:srgbClr val="9F6731"/>
                </a:solidFill>
                <a:latin typeface="Calibri"/>
                <a:ea typeface="Calibri"/>
                <a:cs typeface="Calibri"/>
                <a:sym typeface="Calibri"/>
              </a:rPr>
              <a:t>USDA-Certified Organic</a:t>
            </a:r>
            <a:endParaRPr lang="en-US" sz="1008" dirty="0">
              <a:solidFill>
                <a:srgbClr val="000000"/>
              </a:solidFill>
              <a:latin typeface="Arial"/>
              <a:ea typeface="Arial"/>
              <a:cs typeface="Arial"/>
              <a:sym typeface="Arial"/>
            </a:endParaRPr>
          </a:p>
          <a:p>
            <a:pPr>
              <a:spcBef>
                <a:spcPts val="450"/>
              </a:spcBef>
              <a:buClr>
                <a:srgbClr val="000000"/>
              </a:buClr>
              <a:buSzPts val="1100"/>
            </a:pPr>
            <a:r>
              <a:rPr lang="en-US" sz="1008" dirty="0">
                <a:solidFill>
                  <a:srgbClr val="555555"/>
                </a:solidFill>
                <a:latin typeface="Calibri"/>
                <a:ea typeface="Calibri"/>
                <a:cs typeface="Calibri"/>
                <a:sym typeface="Calibri"/>
              </a:rPr>
              <a:t>Trusted farming operations with decades of experience producing fully organic products</a:t>
            </a:r>
            <a:endParaRPr sz="1008" dirty="0">
              <a:solidFill>
                <a:srgbClr val="9F6731"/>
              </a:solidFill>
              <a:latin typeface="Calibri"/>
              <a:ea typeface="Calibri"/>
              <a:cs typeface="Calibri"/>
              <a:sym typeface="Calibri"/>
            </a:endParaRPr>
          </a:p>
        </p:txBody>
      </p:sp>
      <p:sp>
        <p:nvSpPr>
          <p:cNvPr id="199" name="Google Shape;199;p8"/>
          <p:cNvSpPr/>
          <p:nvPr/>
        </p:nvSpPr>
        <p:spPr>
          <a:xfrm>
            <a:off x="3313396" y="3571241"/>
            <a:ext cx="1073462" cy="1124287"/>
          </a:xfrm>
          <a:prstGeom prst="rect">
            <a:avLst/>
          </a:prstGeom>
          <a:noFill/>
          <a:ln>
            <a:noFill/>
          </a:ln>
        </p:spPr>
        <p:txBody>
          <a:bodyPr spcFirstLastPara="1" wrap="square" lIns="0" tIns="0" rIns="0" bIns="0" anchor="t" anchorCtr="0">
            <a:noAutofit/>
          </a:bodyPr>
          <a:lstStyle/>
          <a:p>
            <a:pPr>
              <a:buClr>
                <a:srgbClr val="000000"/>
              </a:buClr>
              <a:buSzPts val="1200"/>
            </a:pPr>
            <a:r>
              <a:rPr lang="en-US" sz="1008" b="1" dirty="0">
                <a:solidFill>
                  <a:srgbClr val="9F6731"/>
                </a:solidFill>
                <a:latin typeface="Calibri"/>
                <a:ea typeface="Calibri"/>
                <a:cs typeface="Calibri"/>
                <a:sym typeface="Calibri"/>
              </a:rPr>
              <a:t>Exclusive proprietary 100-day Triple Extraction Process</a:t>
            </a:r>
            <a:br>
              <a:rPr lang="en-US" sz="1008" dirty="0">
                <a:solidFill>
                  <a:srgbClr val="502E79"/>
                </a:solidFill>
                <a:latin typeface="Calibri"/>
                <a:ea typeface="Calibri"/>
                <a:cs typeface="Calibri"/>
                <a:sym typeface="Calibri"/>
              </a:rPr>
            </a:br>
            <a:r>
              <a:rPr lang="en-US" sz="1008" dirty="0">
                <a:solidFill>
                  <a:srgbClr val="555555"/>
                </a:solidFill>
                <a:latin typeface="Calibri"/>
                <a:ea typeface="Calibri"/>
                <a:cs typeface="Calibri"/>
                <a:sym typeface="Calibri"/>
              </a:rPr>
              <a:t>(hot water/</a:t>
            </a:r>
            <a:br>
              <a:rPr lang="en-US" sz="1008" dirty="0">
                <a:solidFill>
                  <a:srgbClr val="555555"/>
                </a:solidFill>
                <a:latin typeface="Calibri"/>
                <a:ea typeface="Calibri"/>
                <a:cs typeface="Calibri"/>
                <a:sym typeface="Calibri"/>
              </a:rPr>
            </a:br>
            <a:r>
              <a:rPr lang="en-US" sz="1008" dirty="0" err="1">
                <a:solidFill>
                  <a:srgbClr val="555555"/>
                </a:solidFill>
                <a:latin typeface="Calibri"/>
                <a:ea typeface="Calibri"/>
                <a:cs typeface="Calibri"/>
                <a:sym typeface="Calibri"/>
              </a:rPr>
              <a:t>glycerine</a:t>
            </a:r>
            <a:r>
              <a:rPr lang="en-US" sz="1008" dirty="0">
                <a:solidFill>
                  <a:srgbClr val="555555"/>
                </a:solidFill>
                <a:latin typeface="Calibri"/>
                <a:ea typeface="Calibri"/>
                <a:cs typeface="Calibri"/>
                <a:sym typeface="Calibri"/>
              </a:rPr>
              <a:t>/100-day fermentation)</a:t>
            </a:r>
            <a:endParaRPr sz="1008" dirty="0">
              <a:solidFill>
                <a:srgbClr val="555555"/>
              </a:solidFill>
              <a:latin typeface="Calibri"/>
              <a:ea typeface="Calibri"/>
              <a:cs typeface="Calibri"/>
              <a:sym typeface="Calibri"/>
            </a:endParaRPr>
          </a:p>
        </p:txBody>
      </p:sp>
      <p:sp>
        <p:nvSpPr>
          <p:cNvPr id="201" name="Google Shape;201;p8"/>
          <p:cNvSpPr/>
          <p:nvPr/>
        </p:nvSpPr>
        <p:spPr>
          <a:xfrm>
            <a:off x="6089687" y="3566950"/>
            <a:ext cx="1107532" cy="1931262"/>
          </a:xfrm>
          <a:prstGeom prst="rect">
            <a:avLst/>
          </a:prstGeom>
          <a:noFill/>
          <a:ln>
            <a:noFill/>
          </a:ln>
        </p:spPr>
        <p:txBody>
          <a:bodyPr spcFirstLastPara="1" wrap="square" lIns="0" tIns="0" rIns="0" bIns="0" anchor="t" anchorCtr="0">
            <a:noAutofit/>
          </a:bodyPr>
          <a:lstStyle/>
          <a:p>
            <a:pPr>
              <a:buClr>
                <a:srgbClr val="000000"/>
              </a:buClr>
              <a:buSzPts val="1200"/>
            </a:pPr>
            <a:r>
              <a:rPr lang="en-US" sz="1008" b="1" dirty="0">
                <a:solidFill>
                  <a:srgbClr val="9F6731"/>
                </a:solidFill>
                <a:latin typeface="Calibri"/>
                <a:ea typeface="Calibri"/>
                <a:cs typeface="Calibri"/>
                <a:sym typeface="Calibri"/>
              </a:rPr>
              <a:t>Contains the Fruiting Body and Mycelium</a:t>
            </a:r>
            <a:endParaRPr sz="1008" b="1" dirty="0">
              <a:solidFill>
                <a:srgbClr val="9F6731"/>
              </a:solidFill>
              <a:latin typeface="Calibri"/>
              <a:ea typeface="Calibri"/>
              <a:cs typeface="Calibri"/>
              <a:sym typeface="Calibri"/>
            </a:endParaRPr>
          </a:p>
          <a:p>
            <a:pPr marL="144069" indent="-144069">
              <a:spcBef>
                <a:spcPts val="420"/>
              </a:spcBef>
              <a:buClr>
                <a:srgbClr val="555555"/>
              </a:buClr>
              <a:buSzPts val="1100"/>
              <a:buFont typeface="Arial"/>
              <a:buChar char="•"/>
            </a:pPr>
            <a:r>
              <a:rPr lang="en-US" sz="1008" dirty="0">
                <a:solidFill>
                  <a:srgbClr val="555555"/>
                </a:solidFill>
                <a:latin typeface="Calibri"/>
                <a:ea typeface="Calibri"/>
                <a:cs typeface="Calibri"/>
                <a:sym typeface="Calibri"/>
              </a:rPr>
              <a:t>More bioavailable</a:t>
            </a:r>
            <a:br>
              <a:rPr lang="en-US" sz="1008" dirty="0">
                <a:solidFill>
                  <a:srgbClr val="555555"/>
                </a:solidFill>
                <a:latin typeface="Calibri"/>
                <a:ea typeface="Calibri"/>
                <a:cs typeface="Calibri"/>
                <a:sym typeface="Calibri"/>
              </a:rPr>
            </a:br>
            <a:r>
              <a:rPr lang="en-US" sz="1008" dirty="0">
                <a:solidFill>
                  <a:srgbClr val="555555"/>
                </a:solidFill>
                <a:latin typeface="Calibri"/>
                <a:ea typeface="Calibri"/>
                <a:cs typeface="Calibri"/>
                <a:sym typeface="Calibri"/>
              </a:rPr>
              <a:t>Rich in pre and probiotics with compounds not found in just the fruiting body.</a:t>
            </a:r>
            <a:endParaRPr sz="1008" dirty="0">
              <a:solidFill>
                <a:srgbClr val="555555"/>
              </a:solidFill>
              <a:latin typeface="Arial"/>
              <a:ea typeface="Arial"/>
              <a:cs typeface="Arial"/>
              <a:sym typeface="Arial"/>
            </a:endParaRPr>
          </a:p>
          <a:p>
            <a:pPr marL="144069" indent="-144069">
              <a:spcBef>
                <a:spcPts val="420"/>
              </a:spcBef>
              <a:buClr>
                <a:srgbClr val="555555"/>
              </a:buClr>
              <a:buSzPts val="1100"/>
              <a:buFont typeface="Arial"/>
              <a:buChar char="•"/>
            </a:pPr>
            <a:r>
              <a:rPr lang="en-US" sz="1008" dirty="0">
                <a:solidFill>
                  <a:srgbClr val="555555"/>
                </a:solidFill>
                <a:latin typeface="Calibri"/>
                <a:ea typeface="Calibri"/>
                <a:cs typeface="Calibri"/>
                <a:sym typeface="Calibri"/>
              </a:rPr>
              <a:t>Others use only the fruiting body</a:t>
            </a:r>
            <a:endParaRPr sz="1008" dirty="0">
              <a:solidFill>
                <a:srgbClr val="555555"/>
              </a:solidFill>
              <a:latin typeface="Calibri"/>
              <a:ea typeface="Calibri"/>
              <a:cs typeface="Calibri"/>
              <a:sym typeface="Calibri"/>
            </a:endParaRPr>
          </a:p>
          <a:p>
            <a:pPr>
              <a:spcBef>
                <a:spcPts val="420"/>
              </a:spcBef>
              <a:buClr>
                <a:srgbClr val="000000"/>
              </a:buClr>
              <a:buSzPts val="1200"/>
            </a:pPr>
            <a:endParaRPr sz="1008" b="1" dirty="0">
              <a:solidFill>
                <a:srgbClr val="9F6731"/>
              </a:solidFill>
              <a:latin typeface="Calibri"/>
              <a:ea typeface="Calibri"/>
              <a:cs typeface="Calibri"/>
              <a:sym typeface="Calibri"/>
            </a:endParaRPr>
          </a:p>
        </p:txBody>
      </p:sp>
      <p:cxnSp>
        <p:nvCxnSpPr>
          <p:cNvPr id="202" name="Google Shape;202;p8"/>
          <p:cNvCxnSpPr>
            <a:cxnSpLocks/>
          </p:cNvCxnSpPr>
          <p:nvPr/>
        </p:nvCxnSpPr>
        <p:spPr>
          <a:xfrm>
            <a:off x="4554713" y="2955074"/>
            <a:ext cx="0" cy="2429887"/>
          </a:xfrm>
          <a:prstGeom prst="straightConnector1">
            <a:avLst/>
          </a:prstGeom>
          <a:noFill/>
          <a:ln w="12700" cap="flat" cmpd="sng">
            <a:solidFill>
              <a:srgbClr val="B2B9BA"/>
            </a:solidFill>
            <a:prstDash val="dot"/>
            <a:miter lim="800000"/>
            <a:headEnd type="none" w="sm" len="sm"/>
            <a:tailEnd type="none" w="sm" len="sm"/>
          </a:ln>
        </p:spPr>
      </p:cxnSp>
      <p:cxnSp>
        <p:nvCxnSpPr>
          <p:cNvPr id="203" name="Google Shape;203;p8"/>
          <p:cNvCxnSpPr>
            <a:cxnSpLocks/>
          </p:cNvCxnSpPr>
          <p:nvPr/>
        </p:nvCxnSpPr>
        <p:spPr>
          <a:xfrm>
            <a:off x="5914900" y="2951613"/>
            <a:ext cx="0" cy="2433348"/>
          </a:xfrm>
          <a:prstGeom prst="straightConnector1">
            <a:avLst/>
          </a:prstGeom>
          <a:noFill/>
          <a:ln w="12700" cap="flat" cmpd="sng">
            <a:solidFill>
              <a:srgbClr val="B2B9BA"/>
            </a:solidFill>
            <a:prstDash val="dot"/>
            <a:miter lim="800000"/>
            <a:headEnd type="none" w="sm" len="sm"/>
            <a:tailEnd type="none" w="sm" len="sm"/>
          </a:ln>
        </p:spPr>
      </p:cxnSp>
      <p:cxnSp>
        <p:nvCxnSpPr>
          <p:cNvPr id="204" name="Google Shape;204;p8"/>
          <p:cNvCxnSpPr>
            <a:cxnSpLocks/>
          </p:cNvCxnSpPr>
          <p:nvPr/>
        </p:nvCxnSpPr>
        <p:spPr>
          <a:xfrm>
            <a:off x="7282009" y="2955074"/>
            <a:ext cx="0" cy="2379456"/>
          </a:xfrm>
          <a:prstGeom prst="straightConnector1">
            <a:avLst/>
          </a:prstGeom>
          <a:noFill/>
          <a:ln w="12700" cap="flat" cmpd="sng">
            <a:solidFill>
              <a:srgbClr val="B2B9BA"/>
            </a:solidFill>
            <a:prstDash val="dot"/>
            <a:miter lim="800000"/>
            <a:headEnd type="none" w="sm" len="sm"/>
            <a:tailEnd type="none" w="sm" len="sm"/>
          </a:ln>
        </p:spPr>
      </p:cxnSp>
      <p:cxnSp>
        <p:nvCxnSpPr>
          <p:cNvPr id="205" name="Google Shape;205;p8"/>
          <p:cNvCxnSpPr>
            <a:cxnSpLocks/>
          </p:cNvCxnSpPr>
          <p:nvPr/>
        </p:nvCxnSpPr>
        <p:spPr>
          <a:xfrm>
            <a:off x="8642196" y="2951614"/>
            <a:ext cx="0" cy="2382916"/>
          </a:xfrm>
          <a:prstGeom prst="straightConnector1">
            <a:avLst/>
          </a:prstGeom>
          <a:noFill/>
          <a:ln w="12700" cap="flat" cmpd="sng">
            <a:solidFill>
              <a:srgbClr val="B2B9BA"/>
            </a:solidFill>
            <a:prstDash val="dot"/>
            <a:miter lim="800000"/>
            <a:headEnd type="none" w="sm" len="sm"/>
            <a:tailEnd type="none" w="sm" len="sm"/>
          </a:ln>
        </p:spPr>
      </p:cxnSp>
      <p:sp>
        <p:nvSpPr>
          <p:cNvPr id="206" name="Google Shape;206;p8"/>
          <p:cNvSpPr txBox="1"/>
          <p:nvPr/>
        </p:nvSpPr>
        <p:spPr>
          <a:xfrm>
            <a:off x="303691" y="482102"/>
            <a:ext cx="2282639" cy="3605826"/>
          </a:xfrm>
          <a:prstGeom prst="rect">
            <a:avLst/>
          </a:prstGeom>
          <a:noFill/>
          <a:ln>
            <a:noFill/>
          </a:ln>
        </p:spPr>
        <p:txBody>
          <a:bodyPr spcFirstLastPara="1" wrap="square" lIns="76822" tIns="38401" rIns="76822" bIns="38401" anchor="t" anchorCtr="0">
            <a:spAutoFit/>
          </a:bodyPr>
          <a:lstStyle/>
          <a:p>
            <a:pPr>
              <a:lnSpc>
                <a:spcPct val="110000"/>
              </a:lnSpc>
              <a:buClr>
                <a:srgbClr val="000000"/>
              </a:buClr>
              <a:buSzPts val="1800"/>
            </a:pPr>
            <a:r>
              <a:rPr lang="en-US" sz="1513" b="1" dirty="0">
                <a:solidFill>
                  <a:schemeClr val="lt1"/>
                </a:solidFill>
                <a:latin typeface="Calibri"/>
                <a:ea typeface="Calibri"/>
                <a:cs typeface="Calibri"/>
                <a:sym typeface="Calibri"/>
              </a:rPr>
              <a:t>Science Meets Nature</a:t>
            </a:r>
            <a:endParaRPr sz="1513" dirty="0">
              <a:solidFill>
                <a:srgbClr val="000000"/>
              </a:solidFill>
              <a:latin typeface="Arial"/>
              <a:ea typeface="Arial"/>
              <a:cs typeface="Arial"/>
              <a:sym typeface="Arial"/>
            </a:endParaRPr>
          </a:p>
          <a:p>
            <a:pPr>
              <a:lnSpc>
                <a:spcPct val="110000"/>
              </a:lnSpc>
              <a:buClr>
                <a:srgbClr val="000000"/>
              </a:buClr>
              <a:buSzPts val="1400"/>
            </a:pPr>
            <a:endParaRPr sz="1176" b="1" dirty="0">
              <a:solidFill>
                <a:schemeClr val="lt1"/>
              </a:solidFill>
              <a:latin typeface="Calibri"/>
              <a:ea typeface="Calibri"/>
              <a:cs typeface="Calibri"/>
              <a:sym typeface="Calibri"/>
            </a:endParaRPr>
          </a:p>
          <a:p>
            <a:pPr>
              <a:lnSpc>
                <a:spcPct val="110000"/>
              </a:lnSpc>
              <a:buClr>
                <a:srgbClr val="000000"/>
              </a:buClr>
              <a:buSzPts val="1600"/>
            </a:pPr>
            <a:r>
              <a:rPr lang="en-US" sz="1513" dirty="0">
                <a:solidFill>
                  <a:schemeClr val="lt1"/>
                </a:solidFill>
                <a:latin typeface="Calibri"/>
                <a:ea typeface="Calibri"/>
                <a:cs typeface="Calibri"/>
                <a:sym typeface="Calibri"/>
              </a:rPr>
              <a:t>Galexxy addresses the stress cycle to allow every person to better meet the moment. </a:t>
            </a:r>
          </a:p>
          <a:p>
            <a:pPr>
              <a:lnSpc>
                <a:spcPct val="110000"/>
              </a:lnSpc>
              <a:buClr>
                <a:srgbClr val="000000"/>
              </a:buClr>
              <a:buSzPts val="1600"/>
            </a:pPr>
            <a:endParaRPr lang="en-US" sz="1513" dirty="0">
              <a:solidFill>
                <a:schemeClr val="lt1"/>
              </a:solidFill>
              <a:latin typeface="Calibri"/>
              <a:ea typeface="Calibri"/>
              <a:cs typeface="Calibri"/>
              <a:sym typeface="Calibri"/>
            </a:endParaRPr>
          </a:p>
          <a:p>
            <a:pPr>
              <a:lnSpc>
                <a:spcPct val="110000"/>
              </a:lnSpc>
              <a:buClr>
                <a:srgbClr val="000000"/>
              </a:buClr>
              <a:buSzPts val="1600"/>
            </a:pPr>
            <a:r>
              <a:rPr lang="en-US" sz="1513" dirty="0">
                <a:solidFill>
                  <a:schemeClr val="lt1"/>
                </a:solidFill>
                <a:latin typeface="Calibri"/>
                <a:ea typeface="Calibri"/>
                <a:cs typeface="Calibri"/>
                <a:sym typeface="Calibri"/>
              </a:rPr>
              <a:t>We’ve created a brand combining nootropics and adaptogens through a new extraction science, with full-spectrum benefits, and high-quality products that are simple and get results. </a:t>
            </a:r>
          </a:p>
        </p:txBody>
      </p:sp>
      <p:pic>
        <p:nvPicPr>
          <p:cNvPr id="3" name="Picture 2">
            <a:extLst>
              <a:ext uri="{FF2B5EF4-FFF2-40B4-BE49-F238E27FC236}">
                <a16:creationId xmlns:a16="http://schemas.microsoft.com/office/drawing/2014/main" id="{0455ECD3-BDE7-B00A-2F11-1A765216BAB2}"/>
              </a:ext>
            </a:extLst>
          </p:cNvPr>
          <p:cNvPicPr>
            <a:picLocks noChangeAspect="1"/>
          </p:cNvPicPr>
          <p:nvPr/>
        </p:nvPicPr>
        <p:blipFill>
          <a:blip r:embed="rId5">
            <a:alphaModFix amt="60000"/>
          </a:blip>
          <a:stretch>
            <a:fillRect/>
          </a:stretch>
        </p:blipFill>
        <p:spPr>
          <a:xfrm>
            <a:off x="3314451" y="2956000"/>
            <a:ext cx="415610" cy="523360"/>
          </a:xfrm>
          <a:prstGeom prst="rect">
            <a:avLst/>
          </a:prstGeom>
        </p:spPr>
      </p:pic>
      <p:pic>
        <p:nvPicPr>
          <p:cNvPr id="4" name="Picture 3">
            <a:extLst>
              <a:ext uri="{FF2B5EF4-FFF2-40B4-BE49-F238E27FC236}">
                <a16:creationId xmlns:a16="http://schemas.microsoft.com/office/drawing/2014/main" id="{84FA381D-148A-3193-72E1-2705E8D0E126}"/>
              </a:ext>
            </a:extLst>
          </p:cNvPr>
          <p:cNvPicPr>
            <a:picLocks noChangeAspect="1"/>
          </p:cNvPicPr>
          <p:nvPr/>
        </p:nvPicPr>
        <p:blipFill>
          <a:blip r:embed="rId6">
            <a:alphaModFix amt="60000"/>
          </a:blip>
          <a:stretch>
            <a:fillRect/>
          </a:stretch>
        </p:blipFill>
        <p:spPr>
          <a:xfrm>
            <a:off x="4711906" y="2955075"/>
            <a:ext cx="561843" cy="515664"/>
          </a:xfrm>
          <a:prstGeom prst="rect">
            <a:avLst/>
          </a:prstGeom>
        </p:spPr>
      </p:pic>
      <p:pic>
        <p:nvPicPr>
          <p:cNvPr id="5" name="Picture 4">
            <a:extLst>
              <a:ext uri="{FF2B5EF4-FFF2-40B4-BE49-F238E27FC236}">
                <a16:creationId xmlns:a16="http://schemas.microsoft.com/office/drawing/2014/main" id="{9AC2FFC1-F328-BC39-9AFB-04FA742FFF61}"/>
              </a:ext>
            </a:extLst>
          </p:cNvPr>
          <p:cNvPicPr>
            <a:picLocks noChangeAspect="1"/>
          </p:cNvPicPr>
          <p:nvPr/>
        </p:nvPicPr>
        <p:blipFill>
          <a:blip r:embed="rId7">
            <a:alphaModFix amt="60000"/>
          </a:blip>
          <a:stretch>
            <a:fillRect/>
          </a:stretch>
        </p:blipFill>
        <p:spPr>
          <a:xfrm>
            <a:off x="6086217" y="2952155"/>
            <a:ext cx="577236" cy="523360"/>
          </a:xfrm>
          <a:prstGeom prst="rect">
            <a:avLst/>
          </a:prstGeom>
        </p:spPr>
      </p:pic>
      <p:pic>
        <p:nvPicPr>
          <p:cNvPr id="6" name="Picture 5">
            <a:extLst>
              <a:ext uri="{FF2B5EF4-FFF2-40B4-BE49-F238E27FC236}">
                <a16:creationId xmlns:a16="http://schemas.microsoft.com/office/drawing/2014/main" id="{BE44AD5B-301A-AA83-EE29-6A44120BD6FA}"/>
              </a:ext>
            </a:extLst>
          </p:cNvPr>
          <p:cNvPicPr>
            <a:picLocks noChangeAspect="1"/>
          </p:cNvPicPr>
          <p:nvPr/>
        </p:nvPicPr>
        <p:blipFill>
          <a:blip r:embed="rId8">
            <a:alphaModFix amt="60000"/>
          </a:blip>
          <a:stretch>
            <a:fillRect/>
          </a:stretch>
        </p:blipFill>
        <p:spPr>
          <a:xfrm>
            <a:off x="7458426" y="2956000"/>
            <a:ext cx="600325" cy="523360"/>
          </a:xfrm>
          <a:prstGeom prst="rect">
            <a:avLst/>
          </a:prstGeom>
        </p:spPr>
      </p:pic>
      <p:pic>
        <p:nvPicPr>
          <p:cNvPr id="7" name="Picture 6">
            <a:extLst>
              <a:ext uri="{FF2B5EF4-FFF2-40B4-BE49-F238E27FC236}">
                <a16:creationId xmlns:a16="http://schemas.microsoft.com/office/drawing/2014/main" id="{9B1A6A24-D01C-82D2-9970-289341BD094E}"/>
              </a:ext>
            </a:extLst>
          </p:cNvPr>
          <p:cNvPicPr>
            <a:picLocks noChangeAspect="1"/>
          </p:cNvPicPr>
          <p:nvPr/>
        </p:nvPicPr>
        <p:blipFill>
          <a:blip r:embed="rId9">
            <a:alphaModFix amt="60000"/>
          </a:blip>
          <a:stretch>
            <a:fillRect/>
          </a:stretch>
        </p:blipFill>
        <p:spPr>
          <a:xfrm>
            <a:off x="8822764" y="2948303"/>
            <a:ext cx="407914" cy="531057"/>
          </a:xfrm>
          <a:prstGeom prst="rect">
            <a:avLst/>
          </a:prstGeom>
        </p:spPr>
      </p:pic>
      <p:pic>
        <p:nvPicPr>
          <p:cNvPr id="2" name="Imagen 9">
            <a:extLst>
              <a:ext uri="{FF2B5EF4-FFF2-40B4-BE49-F238E27FC236}">
                <a16:creationId xmlns:a16="http://schemas.microsoft.com/office/drawing/2014/main" id="{6900D176-63ED-36EE-8E2C-48F7D4D81B79}"/>
              </a:ext>
            </a:extLst>
          </p:cNvPr>
          <p:cNvPicPr>
            <a:picLocks noChangeAspect="1"/>
          </p:cNvPicPr>
          <p:nvPr/>
        </p:nvPicPr>
        <p:blipFill>
          <a:blip r:embed="rId10"/>
          <a:stretch>
            <a:fillRect/>
          </a:stretch>
        </p:blipFill>
        <p:spPr>
          <a:xfrm>
            <a:off x="9162577" y="5268434"/>
            <a:ext cx="936760" cy="459556"/>
          </a:xfrm>
          <a:prstGeom prst="rect">
            <a:avLst/>
          </a:prstGeom>
        </p:spPr>
      </p:pic>
      <p:pic>
        <p:nvPicPr>
          <p:cNvPr id="10" name="Image 4" descr="preencoded.png">
            <a:extLst>
              <a:ext uri="{FF2B5EF4-FFF2-40B4-BE49-F238E27FC236}">
                <a16:creationId xmlns:a16="http://schemas.microsoft.com/office/drawing/2014/main" id="{04519937-52E4-D074-1B5A-3223A98C7C0A}"/>
              </a:ext>
            </a:extLst>
          </p:cNvPr>
          <p:cNvPicPr>
            <a:picLocks noChangeAspect="1"/>
          </p:cNvPicPr>
          <p:nvPr/>
        </p:nvPicPr>
        <p:blipFill>
          <a:blip r:embed="rId11"/>
          <a:srcRect/>
          <a:stretch/>
        </p:blipFill>
        <p:spPr>
          <a:xfrm>
            <a:off x="2959412" y="5416472"/>
            <a:ext cx="943657" cy="3100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Google Shape;110;p2">
            <a:extLst>
              <a:ext uri="{FF2B5EF4-FFF2-40B4-BE49-F238E27FC236}">
                <a16:creationId xmlns:a16="http://schemas.microsoft.com/office/drawing/2014/main" id="{22ACF78B-4DCF-90AB-F644-0DCF7BA9A4A5}"/>
              </a:ext>
            </a:extLst>
          </p:cNvPr>
          <p:cNvSpPr/>
          <p:nvPr/>
        </p:nvSpPr>
        <p:spPr>
          <a:xfrm>
            <a:off x="4051" y="-1"/>
            <a:ext cx="2839674" cy="5762625"/>
          </a:xfrm>
          <a:prstGeom prst="rect">
            <a:avLst/>
          </a:prstGeom>
          <a:solidFill>
            <a:srgbClr val="364764"/>
          </a:solidFill>
          <a:ln w="19050" cap="flat" cmpd="sng">
            <a:solidFill>
              <a:srgbClr val="60A6B5"/>
            </a:solidFill>
            <a:prstDash val="solid"/>
            <a:miter lim="800000"/>
            <a:headEnd type="none" w="sm" len="sm"/>
            <a:tailEnd type="none" w="sm" len="sm"/>
          </a:ln>
        </p:spPr>
        <p:txBody>
          <a:bodyPr spcFirstLastPara="1" wrap="square" lIns="76822" tIns="38401" rIns="76822" bIns="38401" anchor="ctr" anchorCtr="0">
            <a:noAutofit/>
          </a:bodyPr>
          <a:lstStyle/>
          <a:p>
            <a:pPr algn="ctr">
              <a:buClr>
                <a:srgbClr val="000000"/>
              </a:buClr>
              <a:buSzPts val="1800"/>
            </a:pPr>
            <a:endParaRPr sz="1513">
              <a:solidFill>
                <a:srgbClr val="364764"/>
              </a:solidFill>
              <a:latin typeface="Arial"/>
              <a:ea typeface="Arial"/>
              <a:cs typeface="Arial"/>
              <a:sym typeface="Arial"/>
            </a:endParaRPr>
          </a:p>
        </p:txBody>
      </p:sp>
      <p:sp>
        <p:nvSpPr>
          <p:cNvPr id="244" name="Google Shape;244;p7"/>
          <p:cNvSpPr txBox="1"/>
          <p:nvPr/>
        </p:nvSpPr>
        <p:spPr>
          <a:xfrm>
            <a:off x="295131" y="481914"/>
            <a:ext cx="2196976" cy="3569855"/>
          </a:xfrm>
          <a:prstGeom prst="rect">
            <a:avLst/>
          </a:prstGeom>
          <a:noFill/>
          <a:ln>
            <a:noFill/>
          </a:ln>
        </p:spPr>
        <p:txBody>
          <a:bodyPr spcFirstLastPara="1" wrap="square" lIns="76822" tIns="38401" rIns="76822" bIns="38401" anchor="t" anchorCtr="0">
            <a:spAutoFit/>
          </a:bodyPr>
          <a:lstStyle/>
          <a:p>
            <a:pPr>
              <a:buClr>
                <a:srgbClr val="000000"/>
              </a:buClr>
              <a:buSzPts val="1800"/>
            </a:pPr>
            <a:r>
              <a:rPr lang="en-US" sz="1513" b="1" dirty="0">
                <a:solidFill>
                  <a:schemeClr val="lt1"/>
                </a:solidFill>
                <a:latin typeface="Calibri"/>
                <a:ea typeface="Calibri"/>
                <a:cs typeface="Calibri"/>
                <a:sym typeface="Calibri"/>
              </a:rPr>
              <a:t>Blended Adaptogens - A New Natural Product Nootropic Category</a:t>
            </a:r>
            <a:endParaRPr sz="1513" dirty="0">
              <a:solidFill>
                <a:srgbClr val="000000"/>
              </a:solidFill>
              <a:latin typeface="Arial"/>
              <a:ea typeface="Arial"/>
              <a:cs typeface="Arial"/>
              <a:sym typeface="Arial"/>
            </a:endParaRPr>
          </a:p>
          <a:p>
            <a:pPr>
              <a:buClr>
                <a:srgbClr val="000000"/>
              </a:buClr>
              <a:buSzPts val="1800"/>
            </a:pPr>
            <a:endParaRPr sz="1513" b="1" dirty="0">
              <a:solidFill>
                <a:schemeClr val="lt1"/>
              </a:solidFill>
              <a:latin typeface="Calibri"/>
              <a:ea typeface="Calibri"/>
              <a:cs typeface="Calibri"/>
              <a:sym typeface="Calibri"/>
            </a:endParaRPr>
          </a:p>
          <a:p>
            <a:pPr>
              <a:buClr>
                <a:srgbClr val="000000"/>
              </a:buClr>
              <a:buSzPts val="1600"/>
            </a:pPr>
            <a:r>
              <a:rPr lang="en-US" sz="1513" dirty="0">
                <a:solidFill>
                  <a:schemeClr val="lt1"/>
                </a:solidFill>
                <a:latin typeface="Calibri" panose="020F0502020204030204" pitchFamily="34" charset="0"/>
                <a:ea typeface="Calibri"/>
                <a:cs typeface="Calibri" panose="020F0502020204030204" pitchFamily="34" charset="0"/>
                <a:sym typeface="Calibri"/>
              </a:rPr>
              <a:t>By combining a proprietary 100-day extraction process, studied formulation blends combining nootropics with adaptogens from functional mushrooms, we’ve magnified the benefits of these ancient healing wonders. </a:t>
            </a:r>
          </a:p>
        </p:txBody>
      </p:sp>
      <p:sp>
        <p:nvSpPr>
          <p:cNvPr id="6" name="Google Shape;246;p7">
            <a:extLst>
              <a:ext uri="{FF2B5EF4-FFF2-40B4-BE49-F238E27FC236}">
                <a16:creationId xmlns:a16="http://schemas.microsoft.com/office/drawing/2014/main" id="{7ED7C537-13C6-617D-04ED-62B6925002EB}"/>
              </a:ext>
            </a:extLst>
          </p:cNvPr>
          <p:cNvSpPr txBox="1"/>
          <p:nvPr/>
        </p:nvSpPr>
        <p:spPr>
          <a:xfrm>
            <a:off x="3257646" y="463339"/>
            <a:ext cx="6493415" cy="387958"/>
          </a:xfrm>
          <a:prstGeom prst="rect">
            <a:avLst/>
          </a:prstGeom>
          <a:noFill/>
          <a:ln>
            <a:noFill/>
          </a:ln>
        </p:spPr>
        <p:txBody>
          <a:bodyPr spcFirstLastPara="1" wrap="square" lIns="76822" tIns="38401" rIns="76822" bIns="38401" anchor="t" anchorCtr="0">
            <a:spAutoFit/>
          </a:bodyPr>
          <a:lstStyle/>
          <a:p>
            <a:pPr>
              <a:buClr>
                <a:srgbClr val="000000"/>
              </a:buClr>
              <a:buSzPts val="2400"/>
            </a:pPr>
            <a:r>
              <a:rPr lang="en-US" sz="2017" b="1" dirty="0">
                <a:solidFill>
                  <a:srgbClr val="A16D3F"/>
                </a:solidFill>
                <a:latin typeface="Calibri"/>
                <a:ea typeface="Calibri"/>
                <a:cs typeface="Calibri"/>
                <a:sym typeface="Calibri"/>
              </a:rPr>
              <a:t>Our Competitive Advantage</a:t>
            </a:r>
          </a:p>
        </p:txBody>
      </p:sp>
      <p:sp>
        <p:nvSpPr>
          <p:cNvPr id="7" name="TextBox 6">
            <a:extLst>
              <a:ext uri="{FF2B5EF4-FFF2-40B4-BE49-F238E27FC236}">
                <a16:creationId xmlns:a16="http://schemas.microsoft.com/office/drawing/2014/main" id="{19586C18-1010-D270-AF2A-D7D2562E0D3B}"/>
              </a:ext>
            </a:extLst>
          </p:cNvPr>
          <p:cNvSpPr txBox="1"/>
          <p:nvPr/>
        </p:nvSpPr>
        <p:spPr>
          <a:xfrm>
            <a:off x="3257646" y="924335"/>
            <a:ext cx="6550701" cy="1333507"/>
          </a:xfrm>
          <a:prstGeom prst="rect">
            <a:avLst/>
          </a:prstGeom>
          <a:noFill/>
        </p:spPr>
        <p:txBody>
          <a:bodyPr wrap="square" rtlCol="0">
            <a:spAutoFit/>
          </a:bodyPr>
          <a:lstStyle/>
          <a:p>
            <a:pPr>
              <a:buClr>
                <a:srgbClr val="000000"/>
              </a:buClr>
              <a:buSzPts val="1600"/>
            </a:pPr>
            <a:r>
              <a:rPr lang="en-US" sz="1513" b="1" dirty="0">
                <a:solidFill>
                  <a:srgbClr val="502E79"/>
                </a:solidFill>
              </a:rPr>
              <a:t>Clean. Connected. Powerful.</a:t>
            </a:r>
          </a:p>
          <a:p>
            <a:pPr>
              <a:buSzPts val="1600"/>
            </a:pPr>
            <a:r>
              <a:rPr lang="en-US" sz="1008" dirty="0">
                <a:solidFill>
                  <a:srgbClr val="555555"/>
                </a:solidFill>
                <a:latin typeface="Calibri"/>
                <a:ea typeface="Calibri"/>
                <a:cs typeface="Calibri"/>
                <a:sym typeface="Calibri"/>
              </a:rPr>
              <a:t>There are clean, safe, and powerful solutions found in 3000-year-old ingredients that provide new answers to living in the present</a:t>
            </a:r>
          </a:p>
          <a:p>
            <a:pPr>
              <a:buSzPts val="1600"/>
            </a:pPr>
            <a:endParaRPr lang="en-US" sz="1008" dirty="0">
              <a:solidFill>
                <a:srgbClr val="555555"/>
              </a:solidFill>
              <a:latin typeface="Calibri"/>
              <a:cs typeface="Calibri"/>
              <a:sym typeface="Calibri"/>
            </a:endParaRPr>
          </a:p>
          <a:p>
            <a:pPr>
              <a:buSzPts val="1600"/>
            </a:pPr>
            <a:r>
              <a:rPr lang="en-US" sz="1513" b="1" dirty="0">
                <a:solidFill>
                  <a:srgbClr val="502E79"/>
                </a:solidFill>
                <a:latin typeface="Calibri"/>
                <a:ea typeface="Calibri"/>
                <a:cs typeface="Calibri"/>
                <a:sym typeface="Calibri"/>
              </a:rPr>
              <a:t>Galexxy – Lightyears Ahead of Competitors</a:t>
            </a:r>
          </a:p>
          <a:p>
            <a:pPr>
              <a:buSzPts val="1600"/>
            </a:pPr>
            <a:r>
              <a:rPr lang="en-US" sz="1008" dirty="0">
                <a:solidFill>
                  <a:srgbClr val="555555"/>
                </a:solidFill>
                <a:latin typeface="Calibri"/>
                <a:ea typeface="Calibri"/>
                <a:cs typeface="Calibri"/>
                <a:sym typeface="Calibri"/>
              </a:rPr>
              <a:t>Let us help you bear the load. </a:t>
            </a:r>
            <a:r>
              <a:rPr lang="en-US" sz="1008" dirty="0" err="1">
                <a:solidFill>
                  <a:srgbClr val="555555"/>
                </a:solidFill>
                <a:latin typeface="Calibri"/>
                <a:ea typeface="Calibri"/>
                <a:cs typeface="Calibri"/>
                <a:sym typeface="Calibri"/>
              </a:rPr>
              <a:t>Galexxy’s</a:t>
            </a:r>
            <a:r>
              <a:rPr lang="en-US" sz="1008" dirty="0">
                <a:solidFill>
                  <a:srgbClr val="555555"/>
                </a:solidFill>
                <a:latin typeface="Calibri"/>
                <a:ea typeface="Calibri"/>
                <a:cs typeface="Calibri"/>
                <a:sym typeface="Calibri"/>
              </a:rPr>
              <a:t> functional mushroom blends combining powerful nootropics and adaptogens help you meet the moment adapting to your situation for increased focus, better sleep, and richer experiences ahead</a:t>
            </a:r>
          </a:p>
        </p:txBody>
      </p:sp>
      <p:sp>
        <p:nvSpPr>
          <p:cNvPr id="8" name="TextBox 7">
            <a:extLst>
              <a:ext uri="{FF2B5EF4-FFF2-40B4-BE49-F238E27FC236}">
                <a16:creationId xmlns:a16="http://schemas.microsoft.com/office/drawing/2014/main" id="{81B9FAFE-DD2D-EC3F-5742-63B3EDE6BCF3}"/>
              </a:ext>
            </a:extLst>
          </p:cNvPr>
          <p:cNvSpPr txBox="1"/>
          <p:nvPr/>
        </p:nvSpPr>
        <p:spPr>
          <a:xfrm>
            <a:off x="528077" y="4720852"/>
            <a:ext cx="1908262" cy="756617"/>
          </a:xfrm>
          <a:prstGeom prst="rect">
            <a:avLst/>
          </a:prstGeom>
          <a:noFill/>
        </p:spPr>
        <p:txBody>
          <a:bodyPr wrap="square">
            <a:spAutoFit/>
          </a:bodyPr>
          <a:lstStyle/>
          <a:p>
            <a:pPr>
              <a:lnSpc>
                <a:spcPct val="107000"/>
              </a:lnSpc>
              <a:spcAft>
                <a:spcPts val="672"/>
              </a:spcAft>
            </a:pPr>
            <a:r>
              <a:rPr lang="en-US" sz="882" kern="0" dirty="0">
                <a:solidFill>
                  <a:schemeClr val="bg1"/>
                </a:solidFill>
                <a:latin typeface="Calibri" panose="020F0502020204030204" pitchFamily="34" charset="0"/>
                <a:ea typeface="Calibri" panose="020F0502020204030204" pitchFamily="34" charset="0"/>
                <a:cs typeface="Calibri" panose="020F0502020204030204" pitchFamily="34" charset="0"/>
              </a:rPr>
              <a:t>“The be rested gummies are like a lullaby for the soul.”	</a:t>
            </a:r>
          </a:p>
          <a:p>
            <a:pPr>
              <a:lnSpc>
                <a:spcPct val="107000"/>
              </a:lnSpc>
              <a:spcAft>
                <a:spcPts val="672"/>
              </a:spcAft>
            </a:pPr>
            <a:r>
              <a:rPr lang="en-US" sz="882"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882" kern="0" dirty="0">
                <a:solidFill>
                  <a:schemeClr val="bg1"/>
                </a:solidFill>
                <a:latin typeface="Calibri" panose="020F0502020204030204" pitchFamily="34" charset="0"/>
                <a:ea typeface="Calibri" panose="020F0502020204030204" pitchFamily="34" charset="0"/>
                <a:cs typeface="Calibri" panose="020F0502020204030204" pitchFamily="34" charset="0"/>
              </a:rPr>
              <a:t>Emma Anderson</a:t>
            </a:r>
            <a:endParaRPr lang="en-US" sz="882"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053C7402-AABD-CDFF-F453-354BC657130F}"/>
              </a:ext>
            </a:extLst>
          </p:cNvPr>
          <p:cNvCxnSpPr>
            <a:cxnSpLocks/>
          </p:cNvCxnSpPr>
          <p:nvPr/>
        </p:nvCxnSpPr>
        <p:spPr>
          <a:xfrm>
            <a:off x="350898" y="4594577"/>
            <a:ext cx="20854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Imagen 6">
            <a:extLst>
              <a:ext uri="{FF2B5EF4-FFF2-40B4-BE49-F238E27FC236}">
                <a16:creationId xmlns:a16="http://schemas.microsoft.com/office/drawing/2014/main" id="{5BCD142F-8B6B-E45D-8940-A77FCAA9C4E5}"/>
              </a:ext>
            </a:extLst>
          </p:cNvPr>
          <p:cNvPicPr>
            <a:picLocks noChangeAspect="1"/>
          </p:cNvPicPr>
          <p:nvPr/>
        </p:nvPicPr>
        <p:blipFill>
          <a:blip r:embed="rId3"/>
          <a:stretch>
            <a:fillRect/>
          </a:stretch>
        </p:blipFill>
        <p:spPr>
          <a:xfrm>
            <a:off x="2885112" y="2755886"/>
            <a:ext cx="7295767" cy="2344197"/>
          </a:xfrm>
          <a:prstGeom prst="rect">
            <a:avLst/>
          </a:prstGeom>
        </p:spPr>
      </p:pic>
      <p:pic>
        <p:nvPicPr>
          <p:cNvPr id="4" name="Imagen 9">
            <a:extLst>
              <a:ext uri="{FF2B5EF4-FFF2-40B4-BE49-F238E27FC236}">
                <a16:creationId xmlns:a16="http://schemas.microsoft.com/office/drawing/2014/main" id="{50D2E0A9-D21A-E95A-1D5A-F8CF064D7CAD}"/>
              </a:ext>
            </a:extLst>
          </p:cNvPr>
          <p:cNvPicPr>
            <a:picLocks noChangeAspect="1"/>
          </p:cNvPicPr>
          <p:nvPr/>
        </p:nvPicPr>
        <p:blipFill>
          <a:blip r:embed="rId4"/>
          <a:stretch>
            <a:fillRect/>
          </a:stretch>
        </p:blipFill>
        <p:spPr>
          <a:xfrm>
            <a:off x="9162577" y="5268434"/>
            <a:ext cx="936760" cy="459556"/>
          </a:xfrm>
          <a:prstGeom prst="rect">
            <a:avLst/>
          </a:prstGeom>
        </p:spPr>
      </p:pic>
      <p:pic>
        <p:nvPicPr>
          <p:cNvPr id="9" name="Image 4" descr="preencoded.png">
            <a:extLst>
              <a:ext uri="{FF2B5EF4-FFF2-40B4-BE49-F238E27FC236}">
                <a16:creationId xmlns:a16="http://schemas.microsoft.com/office/drawing/2014/main" id="{74BEDC71-24FE-CD65-3153-653B7842CFE6}"/>
              </a:ext>
            </a:extLst>
          </p:cNvPr>
          <p:cNvPicPr>
            <a:picLocks noChangeAspect="1"/>
          </p:cNvPicPr>
          <p:nvPr/>
        </p:nvPicPr>
        <p:blipFill>
          <a:blip r:embed="rId5"/>
          <a:srcRect/>
          <a:stretch/>
        </p:blipFill>
        <p:spPr>
          <a:xfrm>
            <a:off x="2959412" y="5416472"/>
            <a:ext cx="943657" cy="310059"/>
          </a:xfrm>
          <a:prstGeom prst="rect">
            <a:avLst/>
          </a:prstGeom>
        </p:spPr>
      </p:pic>
    </p:spTree>
    <p:extLst>
      <p:ext uri="{BB962C8B-B14F-4D97-AF65-F5344CB8AC3E}">
        <p14:creationId xmlns:p14="http://schemas.microsoft.com/office/powerpoint/2010/main" val="188868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2" name="Google Shape;110;p2">
            <a:extLst>
              <a:ext uri="{FF2B5EF4-FFF2-40B4-BE49-F238E27FC236}">
                <a16:creationId xmlns:a16="http://schemas.microsoft.com/office/drawing/2014/main" id="{C5388CF7-D622-3EF3-410F-68B9007A3B1C}"/>
              </a:ext>
            </a:extLst>
          </p:cNvPr>
          <p:cNvSpPr/>
          <p:nvPr/>
        </p:nvSpPr>
        <p:spPr>
          <a:xfrm>
            <a:off x="4051" y="-1"/>
            <a:ext cx="2839674" cy="5762625"/>
          </a:xfrm>
          <a:prstGeom prst="rect">
            <a:avLst/>
          </a:prstGeom>
          <a:solidFill>
            <a:srgbClr val="364764"/>
          </a:solidFill>
          <a:ln w="19050" cap="flat" cmpd="sng">
            <a:solidFill>
              <a:srgbClr val="60A6B5"/>
            </a:solidFill>
            <a:prstDash val="solid"/>
            <a:miter lim="800000"/>
            <a:headEnd type="none" w="sm" len="sm"/>
            <a:tailEnd type="none" w="sm" len="sm"/>
          </a:ln>
        </p:spPr>
        <p:txBody>
          <a:bodyPr spcFirstLastPara="1" wrap="square" lIns="76822" tIns="38401" rIns="76822" bIns="38401" anchor="ctr" anchorCtr="0">
            <a:noAutofit/>
          </a:bodyPr>
          <a:lstStyle/>
          <a:p>
            <a:pPr algn="ctr">
              <a:buClr>
                <a:srgbClr val="000000"/>
              </a:buClr>
              <a:buSzPts val="1800"/>
            </a:pPr>
            <a:endParaRPr sz="1513">
              <a:solidFill>
                <a:srgbClr val="A16D3F"/>
              </a:solidFill>
              <a:latin typeface="Arial"/>
              <a:ea typeface="Arial"/>
              <a:cs typeface="Arial"/>
              <a:sym typeface="Arial"/>
            </a:endParaRPr>
          </a:p>
        </p:txBody>
      </p:sp>
      <p:sp>
        <p:nvSpPr>
          <p:cNvPr id="3" name="Google Shape;244;p7">
            <a:extLst>
              <a:ext uri="{FF2B5EF4-FFF2-40B4-BE49-F238E27FC236}">
                <a16:creationId xmlns:a16="http://schemas.microsoft.com/office/drawing/2014/main" id="{3AE6F2FA-3E1B-EEEA-6779-90F3EBB04D05}"/>
              </a:ext>
            </a:extLst>
          </p:cNvPr>
          <p:cNvSpPr txBox="1"/>
          <p:nvPr/>
        </p:nvSpPr>
        <p:spPr>
          <a:xfrm>
            <a:off x="295132" y="481914"/>
            <a:ext cx="2282848" cy="3446166"/>
          </a:xfrm>
          <a:prstGeom prst="rect">
            <a:avLst/>
          </a:prstGeom>
          <a:noFill/>
          <a:ln>
            <a:noFill/>
          </a:ln>
        </p:spPr>
        <p:txBody>
          <a:bodyPr spcFirstLastPara="1" wrap="square" lIns="76822" tIns="38401" rIns="76822" bIns="38401" anchor="t" anchorCtr="0">
            <a:spAutoFit/>
          </a:bodyPr>
          <a:lstStyle/>
          <a:p>
            <a:pPr>
              <a:lnSpc>
                <a:spcPct val="80000"/>
              </a:lnSpc>
              <a:buClr>
                <a:schemeClr val="bg1"/>
              </a:buClr>
            </a:pPr>
            <a:r>
              <a:rPr lang="en-US" sz="1513" b="1" dirty="0">
                <a:solidFill>
                  <a:schemeClr val="bg1"/>
                </a:solidFill>
                <a:latin typeface="Calibri" panose="020F0502020204030204" pitchFamily="34" charset="0"/>
                <a:ea typeface="Calibri" panose="020F0502020204030204" pitchFamily="34" charset="0"/>
                <a:cs typeface="Calibri" panose="020F0502020204030204" pitchFamily="34" charset="0"/>
              </a:rPr>
              <a:t>The Industry is “emerging” and is not quality-focused </a:t>
            </a:r>
          </a:p>
          <a:p>
            <a:pPr>
              <a:buClr>
                <a:schemeClr val="bg1"/>
              </a:buClr>
              <a:buSzPts val="1800"/>
            </a:pPr>
            <a:endParaRPr lang="en-US" sz="1513" b="1" dirty="0">
              <a:solidFill>
                <a:schemeClr val="bg1"/>
              </a:solidFill>
              <a:latin typeface="Calibri"/>
              <a:ea typeface="Calibri"/>
              <a:cs typeface="Calibri"/>
              <a:sym typeface="Calibri"/>
            </a:endParaRPr>
          </a:p>
          <a:p>
            <a:pPr>
              <a:buClr>
                <a:schemeClr val="bg1"/>
              </a:buClr>
            </a:pPr>
            <a:r>
              <a:rPr lang="en-US" sz="1344" dirty="0">
                <a:solidFill>
                  <a:schemeClr val="bg1"/>
                </a:solidFill>
                <a:latin typeface="Calibri" panose="020F0502020204030204" pitchFamily="34" charset="0"/>
                <a:ea typeface="Calibri" panose="020F0502020204030204" pitchFamily="34" charset="0"/>
                <a:cs typeface="Calibri" panose="020F0502020204030204" pitchFamily="34" charset="0"/>
              </a:rPr>
              <a:t>The opportunity is to create a new brand in this category with new standards.</a:t>
            </a:r>
            <a:endParaRPr lang="en-US" sz="1176"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marL="146737" indent="-146737">
              <a:spcBef>
                <a:spcPts val="504"/>
              </a:spcBef>
              <a:spcAft>
                <a:spcPts val="504"/>
              </a:spcAft>
              <a:buClr>
                <a:schemeClr val="bg1"/>
              </a:buClr>
              <a:buFont typeface="Arial" panose="020B0604020202020204" pitchFamily="34" charset="0"/>
              <a:buChar char="•"/>
            </a:pPr>
            <a:r>
              <a:rPr lang="en-US" sz="1513"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The highest quality products</a:t>
            </a:r>
          </a:p>
          <a:p>
            <a:pPr marL="146737" indent="-146737">
              <a:spcBef>
                <a:spcPts val="504"/>
              </a:spcBef>
              <a:spcAft>
                <a:spcPts val="504"/>
              </a:spcAft>
              <a:buClr>
                <a:schemeClr val="bg1"/>
              </a:buClr>
              <a:buFont typeface="Arial" panose="020B0604020202020204" pitchFamily="34" charset="0"/>
              <a:buChar char="•"/>
            </a:pPr>
            <a:r>
              <a:rPr lang="en-US" sz="1513"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Products backed by science</a:t>
            </a:r>
          </a:p>
          <a:p>
            <a:pPr marL="146737" indent="-146737">
              <a:spcBef>
                <a:spcPts val="504"/>
              </a:spcBef>
              <a:spcAft>
                <a:spcPts val="504"/>
              </a:spcAft>
              <a:buClr>
                <a:schemeClr val="bg1"/>
              </a:buClr>
              <a:buFont typeface="Arial" panose="020B0604020202020204" pitchFamily="34" charset="0"/>
              <a:buChar char="•"/>
            </a:pPr>
            <a:r>
              <a:rPr lang="en-US" sz="1513"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3</a:t>
            </a:r>
            <a:r>
              <a:rPr lang="en-US" sz="1513" b="1" baseline="300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rd</a:t>
            </a:r>
            <a:r>
              <a:rPr lang="en-US" sz="1513"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party tested and validated</a:t>
            </a:r>
          </a:p>
          <a:p>
            <a:pPr marL="146737" indent="-146737">
              <a:spcBef>
                <a:spcPts val="504"/>
              </a:spcBef>
              <a:spcAft>
                <a:spcPts val="504"/>
              </a:spcAft>
              <a:buClr>
                <a:schemeClr val="bg1"/>
              </a:buClr>
              <a:buFont typeface="Arial" panose="020B0604020202020204" pitchFamily="34" charset="0"/>
              <a:buChar char="•"/>
            </a:pPr>
            <a:r>
              <a:rPr lang="en-US" sz="1513" b="1"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Clean and transparent</a:t>
            </a:r>
          </a:p>
        </p:txBody>
      </p:sp>
      <p:sp>
        <p:nvSpPr>
          <p:cNvPr id="4" name="Google Shape;219;p56">
            <a:extLst>
              <a:ext uri="{FF2B5EF4-FFF2-40B4-BE49-F238E27FC236}">
                <a16:creationId xmlns:a16="http://schemas.microsoft.com/office/drawing/2014/main" id="{F0366D3D-7DCA-8749-5F4C-8DF3FEAC9785}"/>
              </a:ext>
            </a:extLst>
          </p:cNvPr>
          <p:cNvSpPr txBox="1"/>
          <p:nvPr/>
        </p:nvSpPr>
        <p:spPr>
          <a:xfrm>
            <a:off x="3250231" y="1549450"/>
            <a:ext cx="2838925" cy="284404"/>
          </a:xfrm>
          <a:prstGeom prst="rect">
            <a:avLst/>
          </a:prstGeom>
          <a:noFill/>
          <a:ln>
            <a:noFill/>
          </a:ln>
        </p:spPr>
        <p:txBody>
          <a:bodyPr spcFirstLastPara="1" wrap="square" lIns="76822" tIns="38401" rIns="76822" bIns="38401" anchor="t" anchorCtr="0">
            <a:spAutoFit/>
          </a:bodyPr>
          <a:lstStyle/>
          <a:p>
            <a:r>
              <a:rPr lang="en-US" sz="1344" b="1" dirty="0">
                <a:solidFill>
                  <a:srgbClr val="A46C40"/>
                </a:solidFill>
                <a:latin typeface="Calibri"/>
                <a:ea typeface="Calibri"/>
                <a:cs typeface="Calibri"/>
                <a:sym typeface="Calibri"/>
              </a:rPr>
              <a:t>Lack of Transparency in Labeling</a:t>
            </a:r>
            <a:endParaRPr sz="1344" dirty="0"/>
          </a:p>
        </p:txBody>
      </p:sp>
      <p:pic>
        <p:nvPicPr>
          <p:cNvPr id="7" name="Google Shape;220;p56" descr="A close-up of a nutrition information&#10;&#10;Description automatically generated">
            <a:extLst>
              <a:ext uri="{FF2B5EF4-FFF2-40B4-BE49-F238E27FC236}">
                <a16:creationId xmlns:a16="http://schemas.microsoft.com/office/drawing/2014/main" id="{27CAC9AB-303E-0385-0855-C9F28C78ED9E}"/>
              </a:ext>
            </a:extLst>
          </p:cNvPr>
          <p:cNvPicPr preferRelativeResize="0"/>
          <p:nvPr/>
        </p:nvPicPr>
        <p:blipFill rotWithShape="1">
          <a:blip r:embed="rId3">
            <a:alphaModFix/>
          </a:blip>
          <a:srcRect/>
          <a:stretch/>
        </p:blipFill>
        <p:spPr>
          <a:xfrm>
            <a:off x="3339157" y="1925701"/>
            <a:ext cx="2657726" cy="3398924"/>
          </a:xfrm>
          <a:prstGeom prst="rect">
            <a:avLst/>
          </a:prstGeom>
          <a:noFill/>
          <a:ln w="12700" cap="flat" cmpd="sng">
            <a:solidFill>
              <a:srgbClr val="D8D8D8"/>
            </a:solidFill>
            <a:prstDash val="solid"/>
            <a:round/>
            <a:headEnd type="none" w="sm" len="sm"/>
            <a:tailEnd type="none" w="sm" len="sm"/>
          </a:ln>
          <a:effectLst>
            <a:outerShdw blurRad="50800" dist="38100" dir="2700000" algn="tl" rotWithShape="0">
              <a:srgbClr val="BFBFBF">
                <a:alpha val="52941"/>
              </a:srgbClr>
            </a:outerShdw>
          </a:effectLst>
        </p:spPr>
      </p:pic>
      <p:sp>
        <p:nvSpPr>
          <p:cNvPr id="8" name="Google Shape;224;p56">
            <a:extLst>
              <a:ext uri="{FF2B5EF4-FFF2-40B4-BE49-F238E27FC236}">
                <a16:creationId xmlns:a16="http://schemas.microsoft.com/office/drawing/2014/main" id="{2738DC86-9E48-8B11-8A78-9C69D85A7707}"/>
              </a:ext>
            </a:extLst>
          </p:cNvPr>
          <p:cNvSpPr txBox="1"/>
          <p:nvPr/>
        </p:nvSpPr>
        <p:spPr>
          <a:xfrm>
            <a:off x="6395387" y="1556042"/>
            <a:ext cx="2678638" cy="284404"/>
          </a:xfrm>
          <a:prstGeom prst="rect">
            <a:avLst/>
          </a:prstGeom>
          <a:noFill/>
          <a:ln>
            <a:noFill/>
          </a:ln>
        </p:spPr>
        <p:txBody>
          <a:bodyPr spcFirstLastPara="1" wrap="square" lIns="76822" tIns="38401" rIns="76822" bIns="38401" anchor="t" anchorCtr="0">
            <a:spAutoFit/>
          </a:bodyPr>
          <a:lstStyle/>
          <a:p>
            <a:pPr algn="ctr"/>
            <a:r>
              <a:rPr lang="en-US" sz="1344" b="1" dirty="0">
                <a:solidFill>
                  <a:srgbClr val="A46C40"/>
                </a:solidFill>
                <a:latin typeface="Calibri"/>
                <a:ea typeface="Calibri"/>
                <a:cs typeface="Calibri"/>
                <a:sym typeface="Calibri"/>
              </a:rPr>
              <a:t>Little Validation or 3</a:t>
            </a:r>
            <a:r>
              <a:rPr lang="en-US" sz="1344" b="1" baseline="30000" dirty="0">
                <a:solidFill>
                  <a:srgbClr val="A46C40"/>
                </a:solidFill>
                <a:latin typeface="Calibri"/>
                <a:ea typeface="Calibri"/>
                <a:cs typeface="Calibri"/>
                <a:sym typeface="Calibri"/>
              </a:rPr>
              <a:t>rd</a:t>
            </a:r>
            <a:r>
              <a:rPr lang="en-US" sz="1344" b="1" dirty="0">
                <a:solidFill>
                  <a:srgbClr val="A46C40"/>
                </a:solidFill>
                <a:latin typeface="Calibri"/>
                <a:ea typeface="Calibri"/>
                <a:cs typeface="Calibri"/>
                <a:sym typeface="Calibri"/>
              </a:rPr>
              <a:t> Party Testing </a:t>
            </a:r>
            <a:endParaRPr sz="1344" dirty="0"/>
          </a:p>
        </p:txBody>
      </p:sp>
      <p:pic>
        <p:nvPicPr>
          <p:cNvPr id="9" name="Google Shape;225;p56" descr="A screenshot of a news article&#10;&#10;Description automatically generated">
            <a:extLst>
              <a:ext uri="{FF2B5EF4-FFF2-40B4-BE49-F238E27FC236}">
                <a16:creationId xmlns:a16="http://schemas.microsoft.com/office/drawing/2014/main" id="{95B19732-8B6E-1535-6F75-11169AE6142D}"/>
              </a:ext>
            </a:extLst>
          </p:cNvPr>
          <p:cNvPicPr preferRelativeResize="0"/>
          <p:nvPr/>
        </p:nvPicPr>
        <p:blipFill rotWithShape="1">
          <a:blip r:embed="rId4">
            <a:alphaModFix/>
          </a:blip>
          <a:srcRect/>
          <a:stretch/>
        </p:blipFill>
        <p:spPr>
          <a:xfrm>
            <a:off x="6493976" y="1926713"/>
            <a:ext cx="2660043" cy="2193741"/>
          </a:xfrm>
          <a:prstGeom prst="rect">
            <a:avLst/>
          </a:prstGeom>
          <a:noFill/>
          <a:ln w="12700" cap="flat" cmpd="sng">
            <a:solidFill>
              <a:srgbClr val="D8D8D8"/>
            </a:solidFill>
            <a:prstDash val="solid"/>
            <a:round/>
            <a:headEnd type="none" w="sm" len="sm"/>
            <a:tailEnd type="none" w="sm" len="sm"/>
          </a:ln>
          <a:effectLst>
            <a:outerShdw blurRad="50800" dist="38100" dir="2700000" algn="tl" rotWithShape="0">
              <a:srgbClr val="BFBFBF">
                <a:alpha val="52941"/>
              </a:srgbClr>
            </a:outerShdw>
          </a:effectLst>
        </p:spPr>
      </p:pic>
      <p:sp>
        <p:nvSpPr>
          <p:cNvPr id="12" name="Google Shape;228;p56">
            <a:extLst>
              <a:ext uri="{FF2B5EF4-FFF2-40B4-BE49-F238E27FC236}">
                <a16:creationId xmlns:a16="http://schemas.microsoft.com/office/drawing/2014/main" id="{3F8F64C3-199F-7084-20E5-E6C043B60E25}"/>
              </a:ext>
            </a:extLst>
          </p:cNvPr>
          <p:cNvSpPr txBox="1"/>
          <p:nvPr/>
        </p:nvSpPr>
        <p:spPr>
          <a:xfrm>
            <a:off x="3251116" y="596914"/>
            <a:ext cx="1967244" cy="491255"/>
          </a:xfrm>
          <a:prstGeom prst="rect">
            <a:avLst/>
          </a:prstGeom>
          <a:noFill/>
          <a:ln>
            <a:noFill/>
          </a:ln>
        </p:spPr>
        <p:txBody>
          <a:bodyPr spcFirstLastPara="1" wrap="square" lIns="76822" tIns="38401" rIns="76822" bIns="38401" anchor="t" anchorCtr="0">
            <a:spAutoFit/>
          </a:bodyPr>
          <a:lstStyle/>
          <a:p>
            <a:r>
              <a:rPr lang="en-US" sz="1344" b="1" dirty="0">
                <a:solidFill>
                  <a:srgbClr val="A46C40"/>
                </a:solidFill>
                <a:latin typeface="Calibri"/>
                <a:ea typeface="Calibri"/>
                <a:cs typeface="Calibri"/>
                <a:sym typeface="Calibri"/>
              </a:rPr>
              <a:t>Current Brands Available Not Attractive</a:t>
            </a:r>
            <a:endParaRPr sz="1344" dirty="0"/>
          </a:p>
        </p:txBody>
      </p:sp>
      <p:pic>
        <p:nvPicPr>
          <p:cNvPr id="13" name="Google Shape;229;p56">
            <a:extLst>
              <a:ext uri="{FF2B5EF4-FFF2-40B4-BE49-F238E27FC236}">
                <a16:creationId xmlns:a16="http://schemas.microsoft.com/office/drawing/2014/main" id="{0D6E8B9A-58D9-6E17-FE31-4CC5F9CA2942}"/>
              </a:ext>
            </a:extLst>
          </p:cNvPr>
          <p:cNvPicPr preferRelativeResize="0"/>
          <p:nvPr/>
        </p:nvPicPr>
        <p:blipFill rotWithShape="1">
          <a:blip r:embed="rId5">
            <a:alphaModFix/>
          </a:blip>
          <a:srcRect/>
          <a:stretch/>
        </p:blipFill>
        <p:spPr>
          <a:xfrm>
            <a:off x="6751902" y="358563"/>
            <a:ext cx="980411" cy="971788"/>
          </a:xfrm>
          <a:prstGeom prst="rect">
            <a:avLst/>
          </a:prstGeom>
          <a:noFill/>
          <a:ln>
            <a:noFill/>
          </a:ln>
        </p:spPr>
      </p:pic>
      <p:pic>
        <p:nvPicPr>
          <p:cNvPr id="14" name="Google Shape;230;p56">
            <a:extLst>
              <a:ext uri="{FF2B5EF4-FFF2-40B4-BE49-F238E27FC236}">
                <a16:creationId xmlns:a16="http://schemas.microsoft.com/office/drawing/2014/main" id="{5C038126-44FE-58F5-AD9D-D2D573359A75}"/>
              </a:ext>
            </a:extLst>
          </p:cNvPr>
          <p:cNvPicPr preferRelativeResize="0"/>
          <p:nvPr/>
        </p:nvPicPr>
        <p:blipFill rotWithShape="1">
          <a:blip r:embed="rId6">
            <a:alphaModFix/>
          </a:blip>
          <a:srcRect/>
          <a:stretch/>
        </p:blipFill>
        <p:spPr>
          <a:xfrm>
            <a:off x="5364713" y="357427"/>
            <a:ext cx="653902" cy="972313"/>
          </a:xfrm>
          <a:prstGeom prst="rect">
            <a:avLst/>
          </a:prstGeom>
          <a:noFill/>
          <a:ln>
            <a:noFill/>
          </a:ln>
        </p:spPr>
      </p:pic>
      <p:pic>
        <p:nvPicPr>
          <p:cNvPr id="17" name="Google Shape;231;p56">
            <a:extLst>
              <a:ext uri="{FF2B5EF4-FFF2-40B4-BE49-F238E27FC236}">
                <a16:creationId xmlns:a16="http://schemas.microsoft.com/office/drawing/2014/main" id="{8A113EC1-13C6-2144-648E-7835D05C154C}"/>
              </a:ext>
            </a:extLst>
          </p:cNvPr>
          <p:cNvPicPr preferRelativeResize="0"/>
          <p:nvPr/>
        </p:nvPicPr>
        <p:blipFill rotWithShape="1">
          <a:blip r:embed="rId7">
            <a:alphaModFix/>
          </a:blip>
          <a:srcRect/>
          <a:stretch/>
        </p:blipFill>
        <p:spPr>
          <a:xfrm>
            <a:off x="7815540" y="331921"/>
            <a:ext cx="595740" cy="1047066"/>
          </a:xfrm>
          <a:prstGeom prst="rect">
            <a:avLst/>
          </a:prstGeom>
          <a:noFill/>
          <a:ln>
            <a:noFill/>
          </a:ln>
        </p:spPr>
      </p:pic>
      <p:pic>
        <p:nvPicPr>
          <p:cNvPr id="20" name="Google Shape;232;p56">
            <a:extLst>
              <a:ext uri="{FF2B5EF4-FFF2-40B4-BE49-F238E27FC236}">
                <a16:creationId xmlns:a16="http://schemas.microsoft.com/office/drawing/2014/main" id="{91477813-C5A2-37F4-257B-0E20FA11565F}"/>
              </a:ext>
            </a:extLst>
          </p:cNvPr>
          <p:cNvPicPr preferRelativeResize="0"/>
          <p:nvPr/>
        </p:nvPicPr>
        <p:blipFill rotWithShape="1">
          <a:blip r:embed="rId8">
            <a:alphaModFix/>
          </a:blip>
          <a:srcRect/>
          <a:stretch/>
        </p:blipFill>
        <p:spPr>
          <a:xfrm>
            <a:off x="6121707" y="317839"/>
            <a:ext cx="696112" cy="1008848"/>
          </a:xfrm>
          <a:prstGeom prst="rect">
            <a:avLst/>
          </a:prstGeom>
          <a:noFill/>
          <a:ln>
            <a:noFill/>
          </a:ln>
        </p:spPr>
      </p:pic>
      <p:pic>
        <p:nvPicPr>
          <p:cNvPr id="21" name="Google Shape;233;p56">
            <a:extLst>
              <a:ext uri="{FF2B5EF4-FFF2-40B4-BE49-F238E27FC236}">
                <a16:creationId xmlns:a16="http://schemas.microsoft.com/office/drawing/2014/main" id="{691C7F3E-D485-226E-A2FE-14721DCCE2A7}"/>
              </a:ext>
            </a:extLst>
          </p:cNvPr>
          <p:cNvPicPr preferRelativeResize="0"/>
          <p:nvPr/>
        </p:nvPicPr>
        <p:blipFill rotWithShape="1">
          <a:blip r:embed="rId9">
            <a:alphaModFix/>
          </a:blip>
          <a:srcRect/>
          <a:stretch/>
        </p:blipFill>
        <p:spPr>
          <a:xfrm>
            <a:off x="8594813" y="342400"/>
            <a:ext cx="1037290" cy="1021082"/>
          </a:xfrm>
          <a:prstGeom prst="rect">
            <a:avLst/>
          </a:prstGeom>
          <a:noFill/>
          <a:ln>
            <a:noFill/>
          </a:ln>
        </p:spPr>
      </p:pic>
      <p:pic>
        <p:nvPicPr>
          <p:cNvPr id="6" name="Imagen 9">
            <a:extLst>
              <a:ext uri="{FF2B5EF4-FFF2-40B4-BE49-F238E27FC236}">
                <a16:creationId xmlns:a16="http://schemas.microsoft.com/office/drawing/2014/main" id="{3A8C46D5-082C-6043-524D-7E841CC8F0F1}"/>
              </a:ext>
            </a:extLst>
          </p:cNvPr>
          <p:cNvPicPr>
            <a:picLocks noChangeAspect="1"/>
          </p:cNvPicPr>
          <p:nvPr/>
        </p:nvPicPr>
        <p:blipFill>
          <a:blip r:embed="rId10"/>
          <a:stretch>
            <a:fillRect/>
          </a:stretch>
        </p:blipFill>
        <p:spPr>
          <a:xfrm>
            <a:off x="9162577" y="5268434"/>
            <a:ext cx="936760" cy="459556"/>
          </a:xfrm>
          <a:prstGeom prst="rect">
            <a:avLst/>
          </a:prstGeom>
        </p:spPr>
      </p:pic>
      <p:pic>
        <p:nvPicPr>
          <p:cNvPr id="10" name="Image 4" descr="preencoded.png">
            <a:extLst>
              <a:ext uri="{FF2B5EF4-FFF2-40B4-BE49-F238E27FC236}">
                <a16:creationId xmlns:a16="http://schemas.microsoft.com/office/drawing/2014/main" id="{038C0C12-6580-50E6-C25C-0CE611C36BC2}"/>
              </a:ext>
            </a:extLst>
          </p:cNvPr>
          <p:cNvPicPr>
            <a:picLocks noChangeAspect="1"/>
          </p:cNvPicPr>
          <p:nvPr/>
        </p:nvPicPr>
        <p:blipFill>
          <a:blip r:embed="rId11"/>
          <a:srcRect/>
          <a:stretch/>
        </p:blipFill>
        <p:spPr>
          <a:xfrm>
            <a:off x="2959412" y="5416472"/>
            <a:ext cx="943657" cy="310059"/>
          </a:xfrm>
          <a:prstGeom prst="rect">
            <a:avLst/>
          </a:prstGeom>
        </p:spPr>
      </p:pic>
    </p:spTree>
    <p:extLst>
      <p:ext uri="{BB962C8B-B14F-4D97-AF65-F5344CB8AC3E}">
        <p14:creationId xmlns:p14="http://schemas.microsoft.com/office/powerpoint/2010/main" val="428540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Google Shape;110;p2">
            <a:extLst>
              <a:ext uri="{FF2B5EF4-FFF2-40B4-BE49-F238E27FC236}">
                <a16:creationId xmlns:a16="http://schemas.microsoft.com/office/drawing/2014/main" id="{22ACF78B-4DCF-90AB-F644-0DCF7BA9A4A5}"/>
              </a:ext>
            </a:extLst>
          </p:cNvPr>
          <p:cNvSpPr/>
          <p:nvPr/>
        </p:nvSpPr>
        <p:spPr>
          <a:xfrm>
            <a:off x="4051" y="-1"/>
            <a:ext cx="2839674" cy="5762625"/>
          </a:xfrm>
          <a:prstGeom prst="rect">
            <a:avLst/>
          </a:prstGeom>
          <a:solidFill>
            <a:srgbClr val="364764"/>
          </a:solidFill>
          <a:ln w="19050" cap="flat" cmpd="sng">
            <a:solidFill>
              <a:srgbClr val="60A6B5"/>
            </a:solidFill>
            <a:prstDash val="solid"/>
            <a:miter lim="800000"/>
            <a:headEnd type="none" w="sm" len="sm"/>
            <a:tailEnd type="none" w="sm" len="sm"/>
          </a:ln>
        </p:spPr>
        <p:txBody>
          <a:bodyPr spcFirstLastPara="1" wrap="square" lIns="76822" tIns="38401" rIns="76822" bIns="38401" anchor="ctr" anchorCtr="0">
            <a:noAutofit/>
          </a:bodyPr>
          <a:lstStyle/>
          <a:p>
            <a:pPr algn="ctr">
              <a:buClr>
                <a:srgbClr val="000000"/>
              </a:buClr>
              <a:buSzPts val="1800"/>
            </a:pPr>
            <a:endParaRPr sz="1513">
              <a:solidFill>
                <a:srgbClr val="364764"/>
              </a:solidFill>
              <a:latin typeface="Arial"/>
              <a:ea typeface="Arial"/>
              <a:cs typeface="Arial"/>
              <a:sym typeface="Arial"/>
            </a:endParaRPr>
          </a:p>
        </p:txBody>
      </p:sp>
      <p:pic>
        <p:nvPicPr>
          <p:cNvPr id="4" name="Imagen 9">
            <a:extLst>
              <a:ext uri="{FF2B5EF4-FFF2-40B4-BE49-F238E27FC236}">
                <a16:creationId xmlns:a16="http://schemas.microsoft.com/office/drawing/2014/main" id="{50D2E0A9-D21A-E95A-1D5A-F8CF064D7CAD}"/>
              </a:ext>
            </a:extLst>
          </p:cNvPr>
          <p:cNvPicPr>
            <a:picLocks noChangeAspect="1"/>
          </p:cNvPicPr>
          <p:nvPr/>
        </p:nvPicPr>
        <p:blipFill>
          <a:blip r:embed="rId3"/>
          <a:stretch>
            <a:fillRect/>
          </a:stretch>
        </p:blipFill>
        <p:spPr>
          <a:xfrm>
            <a:off x="9162577" y="5268434"/>
            <a:ext cx="936760" cy="459556"/>
          </a:xfrm>
          <a:prstGeom prst="rect">
            <a:avLst/>
          </a:prstGeom>
        </p:spPr>
      </p:pic>
      <p:sp>
        <p:nvSpPr>
          <p:cNvPr id="5" name="Text 1">
            <a:extLst>
              <a:ext uri="{FF2B5EF4-FFF2-40B4-BE49-F238E27FC236}">
                <a16:creationId xmlns:a16="http://schemas.microsoft.com/office/drawing/2014/main" id="{1F70F402-EDE9-7387-3A90-9C4A11A3E487}"/>
              </a:ext>
            </a:extLst>
          </p:cNvPr>
          <p:cNvSpPr/>
          <p:nvPr/>
        </p:nvSpPr>
        <p:spPr>
          <a:xfrm>
            <a:off x="3257646" y="665663"/>
            <a:ext cx="4852684" cy="276567"/>
          </a:xfrm>
          <a:prstGeom prst="rect">
            <a:avLst/>
          </a:prstGeom>
          <a:noFill/>
          <a:ln/>
        </p:spPr>
        <p:txBody>
          <a:bodyPr wrap="square" lIns="0" tIns="0" rIns="0" bIns="0" rtlCol="0" anchor="t"/>
          <a:lstStyle/>
          <a:p>
            <a:pPr marL="0" indent="0" algn="l">
              <a:lnSpc>
                <a:spcPts val="1275"/>
              </a:lnSpc>
              <a:spcAft>
                <a:spcPts val="675"/>
              </a:spcAft>
              <a:buNone/>
            </a:pPr>
            <a:r>
              <a:rPr lang="en-US" sz="2000" b="1" dirty="0">
                <a:solidFill>
                  <a:srgbClr val="502E79"/>
                </a:solidFill>
                <a:latin typeface="Gotham" panose="02000504050000020004" pitchFamily="2" charset="0"/>
                <a:ea typeface="Gotham Bold" pitchFamily="34" charset="-122"/>
                <a:cs typeface="Gotham Bold" pitchFamily="34" charset="-120"/>
              </a:rPr>
              <a:t>Why Functional Mushrooms?</a:t>
            </a:r>
            <a:endParaRPr lang="en-US" sz="2000" dirty="0">
              <a:solidFill>
                <a:srgbClr val="502E79"/>
              </a:solidFill>
              <a:latin typeface="Gotham" panose="02000504050000020004" pitchFamily="2" charset="0"/>
            </a:endParaRPr>
          </a:p>
        </p:txBody>
      </p:sp>
      <p:pic>
        <p:nvPicPr>
          <p:cNvPr id="11" name="Image 4" descr="preencoded.png">
            <a:extLst>
              <a:ext uri="{FF2B5EF4-FFF2-40B4-BE49-F238E27FC236}">
                <a16:creationId xmlns:a16="http://schemas.microsoft.com/office/drawing/2014/main" id="{DCB3576C-1DE2-8D02-11ED-CE654B4FF81A}"/>
              </a:ext>
            </a:extLst>
          </p:cNvPr>
          <p:cNvPicPr>
            <a:picLocks noChangeAspect="1"/>
          </p:cNvPicPr>
          <p:nvPr/>
        </p:nvPicPr>
        <p:blipFill>
          <a:blip r:embed="rId4"/>
          <a:srcRect/>
          <a:stretch/>
        </p:blipFill>
        <p:spPr>
          <a:xfrm>
            <a:off x="2959412" y="5416472"/>
            <a:ext cx="943657" cy="310059"/>
          </a:xfrm>
          <a:prstGeom prst="rect">
            <a:avLst/>
          </a:prstGeom>
        </p:spPr>
      </p:pic>
      <p:pic>
        <p:nvPicPr>
          <p:cNvPr id="12" name="Picture 11">
            <a:extLst>
              <a:ext uri="{FF2B5EF4-FFF2-40B4-BE49-F238E27FC236}">
                <a16:creationId xmlns:a16="http://schemas.microsoft.com/office/drawing/2014/main" id="{04ACEC10-8199-7C57-5042-95997571EE23}"/>
              </a:ext>
            </a:extLst>
          </p:cNvPr>
          <p:cNvPicPr>
            <a:picLocks noChangeAspect="1"/>
          </p:cNvPicPr>
          <p:nvPr/>
        </p:nvPicPr>
        <p:blipFill>
          <a:blip r:embed="rId5">
            <a:alphaModFix amt="70000"/>
            <a:biLevel thresh="25000"/>
          </a:blip>
          <a:stretch>
            <a:fillRect/>
          </a:stretch>
        </p:blipFill>
        <p:spPr>
          <a:xfrm>
            <a:off x="149134" y="3909045"/>
            <a:ext cx="293716" cy="336352"/>
          </a:xfrm>
          <a:prstGeom prst="rect">
            <a:avLst/>
          </a:prstGeom>
        </p:spPr>
      </p:pic>
      <p:pic>
        <p:nvPicPr>
          <p:cNvPr id="13" name="Picture 12">
            <a:extLst>
              <a:ext uri="{FF2B5EF4-FFF2-40B4-BE49-F238E27FC236}">
                <a16:creationId xmlns:a16="http://schemas.microsoft.com/office/drawing/2014/main" id="{F5EB7FF7-9894-7095-B83F-102F6D5E00AD}"/>
              </a:ext>
            </a:extLst>
          </p:cNvPr>
          <p:cNvPicPr>
            <a:picLocks noChangeAspect="1"/>
          </p:cNvPicPr>
          <p:nvPr/>
        </p:nvPicPr>
        <p:blipFill>
          <a:blip r:embed="rId6">
            <a:alphaModFix amt="70000"/>
            <a:biLevel thresh="25000"/>
          </a:blip>
          <a:stretch>
            <a:fillRect/>
          </a:stretch>
        </p:blipFill>
        <p:spPr>
          <a:xfrm>
            <a:off x="159991" y="4475024"/>
            <a:ext cx="308123" cy="308123"/>
          </a:xfrm>
          <a:prstGeom prst="rect">
            <a:avLst/>
          </a:prstGeom>
        </p:spPr>
      </p:pic>
      <p:pic>
        <p:nvPicPr>
          <p:cNvPr id="14" name="Picture 13">
            <a:extLst>
              <a:ext uri="{FF2B5EF4-FFF2-40B4-BE49-F238E27FC236}">
                <a16:creationId xmlns:a16="http://schemas.microsoft.com/office/drawing/2014/main" id="{3241A1C2-910C-EE52-A2B5-E38D613B1211}"/>
              </a:ext>
            </a:extLst>
          </p:cNvPr>
          <p:cNvPicPr>
            <a:picLocks noChangeAspect="1"/>
          </p:cNvPicPr>
          <p:nvPr/>
        </p:nvPicPr>
        <p:blipFill>
          <a:blip r:embed="rId7">
            <a:alphaModFix amt="70000"/>
            <a:biLevel thresh="25000"/>
          </a:blip>
          <a:stretch>
            <a:fillRect/>
          </a:stretch>
        </p:blipFill>
        <p:spPr>
          <a:xfrm>
            <a:off x="163960" y="5064072"/>
            <a:ext cx="320678" cy="320678"/>
          </a:xfrm>
          <a:prstGeom prst="rect">
            <a:avLst/>
          </a:prstGeom>
        </p:spPr>
      </p:pic>
      <p:sp>
        <p:nvSpPr>
          <p:cNvPr id="15" name="Google Shape;231;p31">
            <a:extLst>
              <a:ext uri="{FF2B5EF4-FFF2-40B4-BE49-F238E27FC236}">
                <a16:creationId xmlns:a16="http://schemas.microsoft.com/office/drawing/2014/main" id="{E7AE29C8-B17F-9022-FDD1-6B50D071E6A0}"/>
              </a:ext>
            </a:extLst>
          </p:cNvPr>
          <p:cNvSpPr txBox="1"/>
          <p:nvPr/>
        </p:nvSpPr>
        <p:spPr>
          <a:xfrm>
            <a:off x="468114" y="2267325"/>
            <a:ext cx="2368431" cy="3157747"/>
          </a:xfrm>
          <a:prstGeom prst="rect">
            <a:avLst/>
          </a:prstGeom>
          <a:noFill/>
          <a:ln>
            <a:noFill/>
          </a:ln>
        </p:spPr>
        <p:txBody>
          <a:bodyPr spcFirstLastPara="1" wrap="square" lIns="91425" tIns="45700" rIns="91425" bIns="45700" anchor="t" anchorCtr="0">
            <a:spAutoFit/>
          </a:bodyPr>
          <a:lstStyle/>
          <a:p>
            <a:pPr>
              <a:lnSpc>
                <a:spcPct val="130000"/>
              </a:lnSpc>
              <a:spcBef>
                <a:spcPts val="1800"/>
              </a:spcBef>
              <a:buSzPts val="1050"/>
            </a:pPr>
            <a:r>
              <a:rPr lang="en-US" sz="1200" b="1" u="none" strike="noStrike" cap="none" dirty="0">
                <a:solidFill>
                  <a:schemeClr val="bg1"/>
                </a:solidFill>
                <a:latin typeface="Calibri" panose="020F0502020204030204" pitchFamily="34" charset="0"/>
                <a:ea typeface="Calibri"/>
                <a:cs typeface="Calibri" panose="020F0502020204030204" pitchFamily="34" charset="0"/>
                <a:sym typeface="Calibri"/>
              </a:rPr>
              <a:t>68% </a:t>
            </a:r>
            <a:r>
              <a:rPr lang="en-US" sz="1200" u="none" strike="noStrike" cap="none" dirty="0">
                <a:solidFill>
                  <a:schemeClr val="bg1"/>
                </a:solidFill>
                <a:latin typeface="Calibri Light" panose="020F0302020204030204" pitchFamily="34" charset="0"/>
                <a:ea typeface="Calibri"/>
                <a:cs typeface="Calibri Light" panose="020F0302020204030204" pitchFamily="34" charset="0"/>
                <a:sym typeface="Calibri"/>
              </a:rPr>
              <a:t>experience anxiety</a:t>
            </a:r>
            <a:endParaRPr lang="en-US" sz="1200" u="none" strike="noStrike" cap="none" dirty="0">
              <a:solidFill>
                <a:schemeClr val="bg1"/>
              </a:solidFill>
              <a:latin typeface="Calibri Light" panose="020F0302020204030204" pitchFamily="34" charset="0"/>
              <a:cs typeface="Calibri Light" panose="020F0302020204030204" pitchFamily="34" charset="0"/>
              <a:sym typeface="Arial"/>
            </a:endParaRPr>
          </a:p>
          <a:p>
            <a:pPr marL="0" marR="0" lvl="0" indent="0" algn="l" rtl="0">
              <a:lnSpc>
                <a:spcPct val="130000"/>
              </a:lnSpc>
              <a:spcBef>
                <a:spcPts val="1800"/>
              </a:spcBef>
              <a:spcAft>
                <a:spcPts val="0"/>
              </a:spcAft>
              <a:buClr>
                <a:srgbClr val="000000"/>
              </a:buClr>
              <a:buSzPts val="1050"/>
              <a:buFont typeface="Arial"/>
              <a:buNone/>
            </a:pPr>
            <a:r>
              <a:rPr lang="en-US" sz="1200" b="1" u="none" strike="noStrike" cap="none" dirty="0">
                <a:solidFill>
                  <a:schemeClr val="bg1"/>
                </a:solidFill>
                <a:latin typeface="Calibri" panose="020F0502020204030204" pitchFamily="34" charset="0"/>
                <a:ea typeface="Calibri"/>
                <a:cs typeface="Calibri" panose="020F0502020204030204" pitchFamily="34" charset="0"/>
                <a:sym typeface="Calibri"/>
              </a:rPr>
              <a:t>67% </a:t>
            </a:r>
            <a:r>
              <a:rPr lang="en-US" sz="1200" u="none" strike="noStrike" cap="none" dirty="0">
                <a:solidFill>
                  <a:schemeClr val="bg1"/>
                </a:solidFill>
                <a:latin typeface="Calibri Light" panose="020F0302020204030204" pitchFamily="34" charset="0"/>
                <a:ea typeface="Calibri"/>
                <a:cs typeface="Calibri Light" panose="020F0302020204030204" pitchFamily="34" charset="0"/>
                <a:sym typeface="Calibri"/>
              </a:rPr>
              <a:t>are “Consumed” by $ worries</a:t>
            </a:r>
            <a:endParaRPr sz="1200" u="none" strike="noStrike" cap="none" dirty="0">
              <a:solidFill>
                <a:schemeClr val="bg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130000"/>
              </a:lnSpc>
              <a:spcBef>
                <a:spcPts val="1800"/>
              </a:spcBef>
              <a:spcAft>
                <a:spcPts val="0"/>
              </a:spcAft>
              <a:buClr>
                <a:srgbClr val="000000"/>
              </a:buClr>
              <a:buSzPts val="1050"/>
              <a:buFont typeface="Arial"/>
              <a:buNone/>
            </a:pPr>
            <a:r>
              <a:rPr lang="en-US" sz="1200" b="1" dirty="0">
                <a:solidFill>
                  <a:schemeClr val="bg1"/>
                </a:solidFill>
                <a:latin typeface="Calibri" panose="020F0502020204030204" pitchFamily="34" charset="0"/>
                <a:ea typeface="Calibri"/>
                <a:cs typeface="Calibri" panose="020F0502020204030204" pitchFamily="34" charset="0"/>
                <a:sym typeface="Calibri"/>
              </a:rPr>
              <a:t>73% </a:t>
            </a:r>
            <a:r>
              <a:rPr lang="en-US" sz="1200" dirty="0">
                <a:solidFill>
                  <a:schemeClr val="bg1"/>
                </a:solidFill>
                <a:latin typeface="Calibri Light" panose="020F0302020204030204" pitchFamily="34" charset="0"/>
                <a:ea typeface="Calibri"/>
                <a:cs typeface="Calibri Light" panose="020F0302020204030204" pitchFamily="34" charset="0"/>
                <a:sym typeface="Calibri"/>
              </a:rPr>
              <a:t>hide stress from family</a:t>
            </a:r>
            <a:endParaRPr sz="1200" dirty="0">
              <a:solidFill>
                <a:schemeClr val="bg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130000"/>
              </a:lnSpc>
              <a:spcBef>
                <a:spcPts val="1800"/>
              </a:spcBef>
              <a:spcAft>
                <a:spcPts val="0"/>
              </a:spcAft>
              <a:buClr>
                <a:srgbClr val="000000"/>
              </a:buClr>
              <a:buSzPts val="1050"/>
              <a:buFont typeface="Arial"/>
              <a:buNone/>
            </a:pPr>
            <a:r>
              <a:rPr lang="en-US" sz="1200" b="1" dirty="0">
                <a:solidFill>
                  <a:schemeClr val="bg1"/>
                </a:solidFill>
                <a:latin typeface="Calibri" panose="020F0502020204030204" pitchFamily="34" charset="0"/>
                <a:ea typeface="Calibri"/>
                <a:cs typeface="Calibri" panose="020F0502020204030204" pitchFamily="34" charset="0"/>
                <a:sym typeface="Calibri"/>
              </a:rPr>
              <a:t>82% </a:t>
            </a:r>
            <a:r>
              <a:rPr lang="en-US" sz="1200" dirty="0">
                <a:solidFill>
                  <a:schemeClr val="bg1"/>
                </a:solidFill>
                <a:latin typeface="Calibri Light" panose="020F0302020204030204" pitchFamily="34" charset="0"/>
                <a:ea typeface="Calibri"/>
                <a:cs typeface="Calibri Light" panose="020F0302020204030204" pitchFamily="34" charset="0"/>
                <a:sym typeface="Calibri"/>
              </a:rPr>
              <a:t>are worried about their health</a:t>
            </a:r>
          </a:p>
          <a:p>
            <a:pPr marL="0" marR="0" lvl="0" indent="0" algn="l" rtl="0">
              <a:lnSpc>
                <a:spcPct val="130000"/>
              </a:lnSpc>
              <a:spcBef>
                <a:spcPts val="1800"/>
              </a:spcBef>
              <a:spcAft>
                <a:spcPts val="0"/>
              </a:spcAft>
              <a:buClr>
                <a:srgbClr val="000000"/>
              </a:buClr>
              <a:buSzPts val="1050"/>
              <a:buFont typeface="Arial"/>
              <a:buNone/>
            </a:pPr>
            <a:r>
              <a:rPr lang="en-US" sz="1200" b="1" dirty="0">
                <a:solidFill>
                  <a:schemeClr val="bg1"/>
                </a:solidFill>
                <a:latin typeface="Calibri" panose="020F0502020204030204" pitchFamily="34" charset="0"/>
                <a:ea typeface="Calibri"/>
                <a:cs typeface="Calibri" panose="020F0502020204030204" pitchFamily="34" charset="0"/>
                <a:sym typeface="Calibri"/>
              </a:rPr>
              <a:t>81% </a:t>
            </a:r>
            <a:r>
              <a:rPr lang="en-US" sz="1200" dirty="0">
                <a:solidFill>
                  <a:schemeClr val="bg1"/>
                </a:solidFill>
                <a:latin typeface="Calibri Light" panose="020F0302020204030204" pitchFamily="34" charset="0"/>
                <a:ea typeface="Calibri"/>
                <a:cs typeface="Calibri Light" panose="020F0302020204030204" pitchFamily="34" charset="0"/>
                <a:sym typeface="Calibri"/>
              </a:rPr>
              <a:t>cope with alcohol, drugs, OTC, Rx</a:t>
            </a:r>
          </a:p>
          <a:p>
            <a:pPr marL="0" marR="0" lvl="0" indent="0" algn="l" rtl="0">
              <a:lnSpc>
                <a:spcPct val="130000"/>
              </a:lnSpc>
              <a:spcBef>
                <a:spcPts val="1800"/>
              </a:spcBef>
              <a:spcAft>
                <a:spcPts val="0"/>
              </a:spcAft>
              <a:buClr>
                <a:srgbClr val="000000"/>
              </a:buClr>
              <a:buSzPts val="1050"/>
              <a:buFont typeface="Arial"/>
              <a:buNone/>
            </a:pPr>
            <a:r>
              <a:rPr lang="en-US" sz="1200" b="1" dirty="0">
                <a:solidFill>
                  <a:schemeClr val="bg1"/>
                </a:solidFill>
                <a:latin typeface="Calibri" panose="020F0502020204030204" pitchFamily="34" charset="0"/>
                <a:ea typeface="Calibri"/>
                <a:cs typeface="Calibri" panose="020F0502020204030204" pitchFamily="34" charset="0"/>
                <a:sym typeface="Calibri"/>
              </a:rPr>
              <a:t>40% </a:t>
            </a:r>
            <a:r>
              <a:rPr lang="en-US" sz="1200" dirty="0">
                <a:solidFill>
                  <a:schemeClr val="bg1"/>
                </a:solidFill>
                <a:latin typeface="Calibri Light" panose="020F0302020204030204" pitchFamily="34" charset="0"/>
                <a:ea typeface="Calibri"/>
                <a:cs typeface="Calibri Light" panose="020F0302020204030204" pitchFamily="34" charset="0"/>
                <a:sym typeface="Calibri"/>
              </a:rPr>
              <a:t>are chronically tired</a:t>
            </a:r>
            <a:endParaRPr sz="1200" dirty="0">
              <a:solidFill>
                <a:schemeClr val="bg1"/>
              </a:solidFill>
              <a:latin typeface="Calibri Light" panose="020F0302020204030204" pitchFamily="34" charset="0"/>
              <a:ea typeface="Calibri"/>
              <a:cs typeface="Calibri Light" panose="020F0302020204030204" pitchFamily="34" charset="0"/>
              <a:sym typeface="Calibri"/>
            </a:endParaRPr>
          </a:p>
        </p:txBody>
      </p:sp>
      <p:pic>
        <p:nvPicPr>
          <p:cNvPr id="17" name="Picture 16">
            <a:extLst>
              <a:ext uri="{FF2B5EF4-FFF2-40B4-BE49-F238E27FC236}">
                <a16:creationId xmlns:a16="http://schemas.microsoft.com/office/drawing/2014/main" id="{58932100-71C3-B215-6A31-E994D3286B1B}"/>
              </a:ext>
            </a:extLst>
          </p:cNvPr>
          <p:cNvPicPr>
            <a:picLocks noChangeAspect="1"/>
          </p:cNvPicPr>
          <p:nvPr/>
        </p:nvPicPr>
        <p:blipFill>
          <a:blip r:embed="rId8">
            <a:alphaModFix amt="70000"/>
            <a:biLevel thresh="25000"/>
          </a:blip>
          <a:stretch>
            <a:fillRect/>
          </a:stretch>
        </p:blipFill>
        <p:spPr>
          <a:xfrm>
            <a:off x="118490" y="3421320"/>
            <a:ext cx="333665" cy="338055"/>
          </a:xfrm>
          <a:prstGeom prst="rect">
            <a:avLst/>
          </a:prstGeom>
        </p:spPr>
      </p:pic>
      <p:pic>
        <p:nvPicPr>
          <p:cNvPr id="18" name="Picture 17">
            <a:extLst>
              <a:ext uri="{FF2B5EF4-FFF2-40B4-BE49-F238E27FC236}">
                <a16:creationId xmlns:a16="http://schemas.microsoft.com/office/drawing/2014/main" id="{ED72CFD9-7BE4-72D9-A7BD-E0B6A6563E95}"/>
              </a:ext>
            </a:extLst>
          </p:cNvPr>
          <p:cNvPicPr>
            <a:picLocks noChangeAspect="1"/>
          </p:cNvPicPr>
          <p:nvPr/>
        </p:nvPicPr>
        <p:blipFill>
          <a:blip r:embed="rId9">
            <a:alphaModFix amt="70000"/>
            <a:biLevel thresh="25000"/>
          </a:blip>
          <a:stretch>
            <a:fillRect/>
          </a:stretch>
        </p:blipFill>
        <p:spPr>
          <a:xfrm>
            <a:off x="105718" y="2936972"/>
            <a:ext cx="360458" cy="351216"/>
          </a:xfrm>
          <a:prstGeom prst="rect">
            <a:avLst/>
          </a:prstGeom>
        </p:spPr>
      </p:pic>
      <p:sp>
        <p:nvSpPr>
          <p:cNvPr id="19" name="Google Shape;222;p31">
            <a:extLst>
              <a:ext uri="{FF2B5EF4-FFF2-40B4-BE49-F238E27FC236}">
                <a16:creationId xmlns:a16="http://schemas.microsoft.com/office/drawing/2014/main" id="{DC8F7DD0-DAD6-AC29-9E9D-A197CBDD3CE7}"/>
              </a:ext>
            </a:extLst>
          </p:cNvPr>
          <p:cNvSpPr txBox="1"/>
          <p:nvPr/>
        </p:nvSpPr>
        <p:spPr>
          <a:xfrm>
            <a:off x="97726" y="1351574"/>
            <a:ext cx="2645144" cy="1040244"/>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*The majority of Gen Z and millennials are stressed, have anxiety, and are </a:t>
            </a:r>
            <a:r>
              <a:rPr lang="en-US" sz="1400" b="1" i="1" u="none" strike="noStrike" cap="none" dirty="0">
                <a:solidFill>
                  <a:schemeClr val="lt1"/>
                </a:solidFill>
                <a:latin typeface="Calibri"/>
                <a:ea typeface="Calibri"/>
                <a:cs typeface="Calibri"/>
                <a:sym typeface="Calibri"/>
              </a:rPr>
              <a:t>“consumed” by their worries about money</a:t>
            </a:r>
            <a:r>
              <a:rPr lang="en-US" sz="14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20" name="Google Shape;226;p31">
            <a:extLst>
              <a:ext uri="{FF2B5EF4-FFF2-40B4-BE49-F238E27FC236}">
                <a16:creationId xmlns:a16="http://schemas.microsoft.com/office/drawing/2014/main" id="{436FEC70-2E01-E05D-DEDC-ACC3316E07F3}"/>
              </a:ext>
            </a:extLst>
          </p:cNvPr>
          <p:cNvSpPr txBox="1"/>
          <p:nvPr/>
        </p:nvSpPr>
        <p:spPr>
          <a:xfrm>
            <a:off x="144292" y="151286"/>
            <a:ext cx="255201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en-US" sz="1600" b="1" i="0" u="none" strike="noStrike" cap="none" dirty="0">
                <a:solidFill>
                  <a:schemeClr val="lt1"/>
                </a:solidFill>
                <a:latin typeface="Calibri"/>
                <a:ea typeface="Calibri"/>
                <a:cs typeface="Calibri"/>
                <a:sym typeface="Calibri"/>
              </a:rPr>
              <a:t>We need new health solutions for coping as well as a new financial opportunity</a:t>
            </a:r>
            <a:endParaRPr sz="1600" b="0" i="0" u="none" strike="noStrike" cap="none" dirty="0">
              <a:solidFill>
                <a:srgbClr val="000000"/>
              </a:solidFill>
              <a:latin typeface="Arial"/>
              <a:ea typeface="Arial"/>
              <a:cs typeface="Arial"/>
              <a:sym typeface="Arial"/>
            </a:endParaRPr>
          </a:p>
        </p:txBody>
      </p:sp>
      <p:pic>
        <p:nvPicPr>
          <p:cNvPr id="21" name="Picture 20">
            <a:extLst>
              <a:ext uri="{FF2B5EF4-FFF2-40B4-BE49-F238E27FC236}">
                <a16:creationId xmlns:a16="http://schemas.microsoft.com/office/drawing/2014/main" id="{2FA29E5D-8BF5-D895-7653-1C92FF911AE9}"/>
              </a:ext>
            </a:extLst>
          </p:cNvPr>
          <p:cNvPicPr>
            <a:picLocks noChangeAspect="1"/>
          </p:cNvPicPr>
          <p:nvPr/>
        </p:nvPicPr>
        <p:blipFill>
          <a:blip r:embed="rId10">
            <a:alphaModFix amt="70000"/>
            <a:biLevel thresh="25000"/>
          </a:blip>
          <a:stretch>
            <a:fillRect/>
          </a:stretch>
        </p:blipFill>
        <p:spPr>
          <a:xfrm>
            <a:off x="112046" y="2528093"/>
            <a:ext cx="333665" cy="325109"/>
          </a:xfrm>
          <a:prstGeom prst="rect">
            <a:avLst/>
          </a:prstGeom>
        </p:spPr>
      </p:pic>
      <p:sp>
        <p:nvSpPr>
          <p:cNvPr id="24" name="TextBox 23">
            <a:extLst>
              <a:ext uri="{FF2B5EF4-FFF2-40B4-BE49-F238E27FC236}">
                <a16:creationId xmlns:a16="http://schemas.microsoft.com/office/drawing/2014/main" id="{CA7A5561-7CBD-3F70-753A-74C503C85FF4}"/>
              </a:ext>
            </a:extLst>
          </p:cNvPr>
          <p:cNvSpPr txBox="1"/>
          <p:nvPr/>
        </p:nvSpPr>
        <p:spPr>
          <a:xfrm>
            <a:off x="349324" y="5447324"/>
            <a:ext cx="2193847" cy="261610"/>
          </a:xfrm>
          <a:prstGeom prst="rect">
            <a:avLst/>
          </a:prstGeom>
          <a:noFill/>
        </p:spPr>
        <p:txBody>
          <a:bodyPr wrap="square">
            <a:spAutoFit/>
          </a:bodyPr>
          <a:lstStyle/>
          <a:p>
            <a:pPr algn="ctr"/>
            <a:r>
              <a:rPr lang="en-US" sz="1100" dirty="0">
                <a:hlinkClick r:id="rId11"/>
              </a:rPr>
              <a:t>*Stress in America 2023</a:t>
            </a:r>
            <a:endParaRPr lang="en-US" sz="1100" dirty="0"/>
          </a:p>
        </p:txBody>
      </p:sp>
      <p:sp>
        <p:nvSpPr>
          <p:cNvPr id="3" name="Text 2">
            <a:extLst>
              <a:ext uri="{FF2B5EF4-FFF2-40B4-BE49-F238E27FC236}">
                <a16:creationId xmlns:a16="http://schemas.microsoft.com/office/drawing/2014/main" id="{B14D61E5-D8D6-F017-7976-861DFD4893D8}"/>
              </a:ext>
            </a:extLst>
          </p:cNvPr>
          <p:cNvSpPr/>
          <p:nvPr/>
        </p:nvSpPr>
        <p:spPr>
          <a:xfrm>
            <a:off x="3257646" y="1147762"/>
            <a:ext cx="5562600" cy="657666"/>
          </a:xfrm>
          <a:prstGeom prst="rect">
            <a:avLst/>
          </a:prstGeom>
          <a:noFill/>
          <a:ln/>
        </p:spPr>
        <p:txBody>
          <a:bodyPr wrap="square" lIns="0" tIns="0" rIns="0" bIns="0" rtlCol="0" anchor="t"/>
          <a:lstStyle/>
          <a:p>
            <a:pPr marL="285750" indent="-285750" algn="l">
              <a:lnSpc>
                <a:spcPts val="1125"/>
              </a:lnSpc>
              <a:spcAft>
                <a:spcPts val="675"/>
              </a:spcAft>
              <a:buFont typeface="Arial" panose="020B0604020202020204" pitchFamily="34" charset="0"/>
              <a:buChar char="•"/>
            </a:pPr>
            <a:r>
              <a:rPr lang="en-US" sz="1200" dirty="0">
                <a:solidFill>
                  <a:srgbClr val="555555"/>
                </a:solidFill>
                <a:highlight>
                  <a:srgbClr val="FFFFFF"/>
                </a:highlight>
                <a:latin typeface="Calibri" panose="020F0502020204030204" pitchFamily="34" charset="0"/>
                <a:cs typeface="Calibri" panose="020F0502020204030204" pitchFamily="34" charset="0"/>
              </a:rPr>
              <a:t>Asian Cultures have used them for centuries​
New Clinical Studies are proving their health benefits​
New extraction techniques are unlocking their true powers​</a:t>
            </a:r>
          </a:p>
        </p:txBody>
      </p:sp>
      <p:sp>
        <p:nvSpPr>
          <p:cNvPr id="8" name="Text 3">
            <a:extLst>
              <a:ext uri="{FF2B5EF4-FFF2-40B4-BE49-F238E27FC236}">
                <a16:creationId xmlns:a16="http://schemas.microsoft.com/office/drawing/2014/main" id="{26522614-E03E-EEF4-7074-C2BFAE43C184}"/>
              </a:ext>
            </a:extLst>
          </p:cNvPr>
          <p:cNvSpPr/>
          <p:nvPr/>
        </p:nvSpPr>
        <p:spPr>
          <a:xfrm>
            <a:off x="3257646" y="1936731"/>
            <a:ext cx="6722011" cy="3382692"/>
          </a:xfrm>
          <a:prstGeom prst="rect">
            <a:avLst/>
          </a:prstGeom>
          <a:noFill/>
          <a:ln/>
        </p:spPr>
        <p:txBody>
          <a:bodyPr wrap="square" lIns="0" tIns="0" rIns="0" bIns="0" rtlCol="0" anchor="t"/>
          <a:lstStyle/>
          <a:p>
            <a:pPr marL="0" indent="0" algn="l">
              <a:lnSpc>
                <a:spcPts val="1125"/>
              </a:lnSpc>
              <a:spcAft>
                <a:spcPts val="675"/>
              </a:spcAft>
              <a:buNone/>
            </a:pPr>
            <a:r>
              <a:rPr lang="en-US" sz="1200" dirty="0">
                <a:solidFill>
                  <a:srgbClr val="555555"/>
                </a:solidFill>
                <a:highlight>
                  <a:srgbClr val="FFFFFF"/>
                </a:highlight>
                <a:latin typeface="Calibri" panose="020F0502020204030204" pitchFamily="34" charset="0"/>
                <a:cs typeface="Calibri" panose="020F0502020204030204" pitchFamily="34" charset="0"/>
              </a:rPr>
              <a:t>Functional mushrooms have gained significant attention for their remarkable health benefits. Mushrooms, such as Reishi, Chaga, and Lion's Mane, contain a rich array of bioactive compounds that contribute to positive benefits on human well-being. ​</a:t>
            </a:r>
          </a:p>
          <a:p>
            <a:pPr>
              <a:lnSpc>
                <a:spcPts val="1125"/>
              </a:lnSpc>
              <a:spcAft>
                <a:spcPts val="675"/>
              </a:spcAft>
            </a:pPr>
            <a:r>
              <a:rPr lang="en-US" sz="1200" dirty="0">
                <a:solidFill>
                  <a:srgbClr val="555555"/>
                </a:solidFill>
                <a:highlight>
                  <a:srgbClr val="FFFFFF"/>
                </a:highlight>
                <a:latin typeface="Calibri" panose="020F0502020204030204" pitchFamily="34" charset="0"/>
                <a:cs typeface="Calibri" panose="020F0502020204030204" pitchFamily="34" charset="0"/>
              </a:rPr>
              <a:t>
</a:t>
            </a:r>
            <a:r>
              <a:rPr lang="en-US" sz="1200" b="1" dirty="0">
                <a:solidFill>
                  <a:srgbClr val="555555"/>
                </a:solidFill>
                <a:highlight>
                  <a:srgbClr val="FFFFFF"/>
                </a:highlight>
                <a:latin typeface="Calibri" panose="020F0502020204030204" pitchFamily="34" charset="0"/>
                <a:cs typeface="Calibri" panose="020F0502020204030204" pitchFamily="34" charset="0"/>
              </a:rPr>
              <a:t>Adaptogenic Properties. </a:t>
            </a:r>
            <a:r>
              <a:rPr lang="en-US" sz="1200" dirty="0">
                <a:solidFill>
                  <a:srgbClr val="555555"/>
                </a:solidFill>
                <a:highlight>
                  <a:srgbClr val="FFFFFF"/>
                </a:highlight>
                <a:latin typeface="Calibri" panose="020F0502020204030204" pitchFamily="34" charset="0"/>
                <a:cs typeface="Calibri" panose="020F0502020204030204" pitchFamily="34" charset="0"/>
              </a:rPr>
              <a:t>Support the body to adapt to stressors and maintain balance. This adaptability can contribute to better stress management, improved energy levels, and overall resilience. Functional mushrooms offer a holistic approach to health, addressing multiple facets of well-being and providing a natural and sustainable option for those seeking to enhance their vitality.</a:t>
            </a:r>
          </a:p>
          <a:p>
            <a:pPr>
              <a:lnSpc>
                <a:spcPts val="1125"/>
              </a:lnSpc>
              <a:spcAft>
                <a:spcPts val="675"/>
              </a:spcAft>
            </a:pPr>
            <a:endParaRPr lang="en-US" sz="1200" dirty="0">
              <a:solidFill>
                <a:srgbClr val="555555"/>
              </a:solidFill>
              <a:highlight>
                <a:srgbClr val="FFFFFF"/>
              </a:highlight>
              <a:latin typeface="Calibri" panose="020F0502020204030204" pitchFamily="34" charset="0"/>
              <a:cs typeface="Calibri" panose="020F0502020204030204" pitchFamily="34" charset="0"/>
            </a:endParaRPr>
          </a:p>
          <a:p>
            <a:pPr>
              <a:lnSpc>
                <a:spcPts val="1125"/>
              </a:lnSpc>
              <a:spcAft>
                <a:spcPts val="675"/>
              </a:spcAft>
            </a:pPr>
            <a:r>
              <a:rPr lang="en-US" sz="1200" dirty="0">
                <a:solidFill>
                  <a:srgbClr val="555555"/>
                </a:solidFill>
                <a:highlight>
                  <a:srgbClr val="FFFFFF"/>
                </a:highlight>
                <a:latin typeface="Calibri" panose="020F0502020204030204" pitchFamily="34" charset="0"/>
                <a:cs typeface="Calibri" panose="020F0502020204030204" pitchFamily="34" charset="0"/>
              </a:rPr>
              <a:t>​</a:t>
            </a:r>
            <a:r>
              <a:rPr lang="en-US" sz="1200" b="1" dirty="0">
                <a:solidFill>
                  <a:srgbClr val="555555"/>
                </a:solidFill>
                <a:highlight>
                  <a:srgbClr val="FFFFFF"/>
                </a:highlight>
                <a:latin typeface="Calibri" panose="020F0502020204030204" pitchFamily="34" charset="0"/>
                <a:cs typeface="Calibri" panose="020F0502020204030204" pitchFamily="34" charset="0"/>
              </a:rPr>
              <a:t>Immune Support. </a:t>
            </a:r>
            <a:r>
              <a:rPr lang="en-US" sz="1200" dirty="0">
                <a:solidFill>
                  <a:srgbClr val="555555"/>
                </a:solidFill>
                <a:highlight>
                  <a:srgbClr val="FFFFFF"/>
                </a:highlight>
                <a:latin typeface="Calibri" panose="020F0502020204030204" pitchFamily="34" charset="0"/>
                <a:cs typeface="Calibri" panose="020F0502020204030204" pitchFamily="34" charset="0"/>
              </a:rPr>
              <a:t>Compounds like Beta-glucans found in these mushrooms play a crucial role in enhancing the immune system's response, helping the body defend against infections and illnesses.​
Cognitive health and mental well-being. Lion's Mane is renowned for its potential to support brain function. Research suggests that compounds in this mushroom may stimulate the growth of nerve cells and promote cognitive function, memory, and focus. ​</a:t>
            </a:r>
          </a:p>
          <a:p>
            <a:pPr marL="0" indent="0" algn="l">
              <a:lnSpc>
                <a:spcPts val="1125"/>
              </a:lnSpc>
              <a:spcAft>
                <a:spcPts val="675"/>
              </a:spcAft>
              <a:buNone/>
            </a:pPr>
            <a:r>
              <a:rPr lang="en-US" sz="1200" dirty="0">
                <a:solidFill>
                  <a:srgbClr val="555555"/>
                </a:solidFill>
                <a:highlight>
                  <a:srgbClr val="FFFFFF"/>
                </a:highlight>
                <a:latin typeface="Calibri" panose="020F0502020204030204" pitchFamily="34" charset="0"/>
                <a:cs typeface="Calibri" panose="020F0502020204030204" pitchFamily="34" charset="0"/>
              </a:rPr>
              <a:t>
</a:t>
            </a:r>
            <a:r>
              <a:rPr lang="en-US" sz="1200" b="1" dirty="0">
                <a:solidFill>
                  <a:srgbClr val="555555"/>
                </a:solidFill>
                <a:highlight>
                  <a:srgbClr val="FFFFFF"/>
                </a:highlight>
                <a:latin typeface="Calibri" panose="020F0502020204030204" pitchFamily="34" charset="0"/>
                <a:cs typeface="Calibri" panose="020F0502020204030204" pitchFamily="34" charset="0"/>
              </a:rPr>
              <a:t>Sleep. </a:t>
            </a:r>
            <a:r>
              <a:rPr lang="en-US" sz="1200" dirty="0">
                <a:solidFill>
                  <a:srgbClr val="555555"/>
                </a:solidFill>
                <a:highlight>
                  <a:srgbClr val="FFFFFF"/>
                </a:highlight>
                <a:latin typeface="Calibri" panose="020F0502020204030204" pitchFamily="34" charset="0"/>
                <a:cs typeface="Calibri" panose="020F0502020204030204" pitchFamily="34" charset="0"/>
              </a:rPr>
              <a:t>Reishi has been shown to promote sleep and deeper restful sleep. ​</a:t>
            </a:r>
          </a:p>
          <a:p>
            <a:pPr marL="0" indent="0" algn="l">
              <a:lnSpc>
                <a:spcPts val="1125"/>
              </a:lnSpc>
              <a:spcAft>
                <a:spcPts val="675"/>
              </a:spcAft>
              <a:buNone/>
            </a:pPr>
            <a:r>
              <a:rPr lang="en-US" sz="1200" dirty="0">
                <a:solidFill>
                  <a:srgbClr val="555555"/>
                </a:solidFill>
                <a:highlight>
                  <a:srgbClr val="FFFFFF"/>
                </a:highlight>
                <a:latin typeface="Calibri" panose="020F0502020204030204" pitchFamily="34" charset="0"/>
                <a:cs typeface="Calibri" panose="020F0502020204030204" pitchFamily="34" charset="0"/>
              </a:rPr>
              <a:t>
</a:t>
            </a:r>
            <a:r>
              <a:rPr lang="en-US" sz="1200" b="1" dirty="0">
                <a:solidFill>
                  <a:srgbClr val="555555"/>
                </a:solidFill>
                <a:highlight>
                  <a:srgbClr val="FFFFFF"/>
                </a:highlight>
                <a:latin typeface="Calibri" panose="020F0502020204030204" pitchFamily="34" charset="0"/>
                <a:cs typeface="Calibri" panose="020F0502020204030204" pitchFamily="34" charset="0"/>
              </a:rPr>
              <a:t>Energy. </a:t>
            </a:r>
            <a:r>
              <a:rPr lang="en-US" sz="1200" dirty="0">
                <a:solidFill>
                  <a:srgbClr val="555555"/>
                </a:solidFill>
                <a:highlight>
                  <a:srgbClr val="FFFFFF"/>
                </a:highlight>
                <a:latin typeface="Calibri" panose="020F0502020204030204" pitchFamily="34" charset="0"/>
                <a:cs typeface="Calibri" panose="020F0502020204030204" pitchFamily="34" charset="0"/>
              </a:rPr>
              <a:t>Cordyceps has been shown to fight inflammatory factors and to provide new energy and stamina. ​</a:t>
            </a:r>
          </a:p>
          <a:p>
            <a:pPr marL="0" indent="0" algn="l">
              <a:lnSpc>
                <a:spcPts val="1125"/>
              </a:lnSpc>
              <a:spcAft>
                <a:spcPts val="675"/>
              </a:spcAft>
              <a:buNone/>
            </a:pPr>
            <a:r>
              <a:rPr lang="en-US" sz="1200" dirty="0">
                <a:solidFill>
                  <a:srgbClr val="555555"/>
                </a:solidFill>
                <a:highlight>
                  <a:srgbClr val="FFFFFF"/>
                </a:highligh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9009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Google Shape;110;p2">
            <a:extLst>
              <a:ext uri="{FF2B5EF4-FFF2-40B4-BE49-F238E27FC236}">
                <a16:creationId xmlns:a16="http://schemas.microsoft.com/office/drawing/2014/main" id="{58A3ABB2-2400-2A24-CD04-CAFCE0DC61AA}"/>
              </a:ext>
            </a:extLst>
          </p:cNvPr>
          <p:cNvSpPr/>
          <p:nvPr/>
        </p:nvSpPr>
        <p:spPr>
          <a:xfrm>
            <a:off x="-31805" y="0"/>
            <a:ext cx="2875530" cy="5762624"/>
          </a:xfrm>
          <a:prstGeom prst="rect">
            <a:avLst/>
          </a:prstGeom>
          <a:solidFill>
            <a:srgbClr val="364764"/>
          </a:solidFill>
          <a:ln w="19050" cap="flat" cmpd="sng">
            <a:solidFill>
              <a:srgbClr val="60A6B5"/>
            </a:solidFill>
            <a:prstDash val="solid"/>
            <a:miter lim="800000"/>
            <a:headEnd type="none" w="sm" len="sm"/>
            <a:tailEnd type="none" w="sm" len="sm"/>
          </a:ln>
        </p:spPr>
        <p:txBody>
          <a:bodyPr spcFirstLastPara="1" wrap="square" lIns="76822" tIns="38401" rIns="76822" bIns="38401" anchor="ctr" anchorCtr="0">
            <a:noAutofit/>
          </a:bodyPr>
          <a:lstStyle/>
          <a:p>
            <a:pPr algn="ctr">
              <a:buClr>
                <a:srgbClr val="000000"/>
              </a:buClr>
              <a:buSzPts val="1800"/>
            </a:pPr>
            <a:endParaRPr sz="1513">
              <a:solidFill>
                <a:srgbClr val="A16D3F"/>
              </a:solidFill>
              <a:latin typeface="Arial"/>
              <a:ea typeface="Arial"/>
              <a:cs typeface="Arial"/>
              <a:sym typeface="Arial"/>
            </a:endParaRPr>
          </a:p>
        </p:txBody>
      </p:sp>
      <p:sp>
        <p:nvSpPr>
          <p:cNvPr id="8" name="Text 0"/>
          <p:cNvSpPr/>
          <p:nvPr/>
        </p:nvSpPr>
        <p:spPr>
          <a:xfrm>
            <a:off x="245407" y="1040728"/>
            <a:ext cx="2297927" cy="609490"/>
          </a:xfrm>
          <a:prstGeom prst="rect">
            <a:avLst/>
          </a:prstGeom>
          <a:noFill/>
          <a:ln/>
        </p:spPr>
        <p:txBody>
          <a:bodyPr wrap="square" lIns="0" tIns="0" rIns="0" bIns="0" rtlCol="0" anchor="t"/>
          <a:lstStyle/>
          <a:p>
            <a:pPr>
              <a:lnSpc>
                <a:spcPts val="1800"/>
              </a:lnSpc>
              <a:spcAft>
                <a:spcPts val="1725"/>
              </a:spcAft>
            </a:pPr>
            <a:r>
              <a:rPr lang="en-US" sz="1600" b="1" dirty="0">
                <a:solidFill>
                  <a:schemeClr val="lt1"/>
                </a:solidFill>
                <a:cs typeface="Calibri"/>
                <a:sym typeface="Calibri"/>
              </a:rPr>
              <a:t>The size of the opportunity is massive</a:t>
            </a:r>
            <a:endParaRPr lang="en-US" sz="1600" b="1" dirty="0">
              <a:solidFill>
                <a:schemeClr val="lt1"/>
              </a:solidFill>
              <a:cs typeface="Calibri"/>
            </a:endParaRPr>
          </a:p>
        </p:txBody>
      </p:sp>
      <p:pic>
        <p:nvPicPr>
          <p:cNvPr id="13" name="Imagen 12"/>
          <p:cNvPicPr>
            <a:picLocks noChangeAspect="1"/>
          </p:cNvPicPr>
          <p:nvPr/>
        </p:nvPicPr>
        <p:blipFill>
          <a:blip r:embed="rId3"/>
          <a:stretch>
            <a:fillRect/>
          </a:stretch>
        </p:blipFill>
        <p:spPr>
          <a:xfrm>
            <a:off x="2835773" y="-1"/>
            <a:ext cx="7570809" cy="5786548"/>
          </a:xfrm>
          <a:prstGeom prst="rect">
            <a:avLst/>
          </a:prstGeom>
        </p:spPr>
      </p:pic>
      <p:sp>
        <p:nvSpPr>
          <p:cNvPr id="14" name="Elipse 13"/>
          <p:cNvSpPr/>
          <p:nvPr/>
        </p:nvSpPr>
        <p:spPr>
          <a:xfrm>
            <a:off x="252094" y="3186854"/>
            <a:ext cx="45719" cy="45719"/>
          </a:xfrm>
          <a:prstGeom prst="ellipse">
            <a:avLst/>
          </a:prstGeom>
          <a:solidFill>
            <a:srgbClr val="502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Elipse 14"/>
          <p:cNvSpPr/>
          <p:nvPr/>
        </p:nvSpPr>
        <p:spPr>
          <a:xfrm>
            <a:off x="247650" y="3570779"/>
            <a:ext cx="45719" cy="45719"/>
          </a:xfrm>
          <a:prstGeom prst="ellipse">
            <a:avLst/>
          </a:prstGeom>
          <a:solidFill>
            <a:srgbClr val="502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Elipse 15"/>
          <p:cNvSpPr/>
          <p:nvPr/>
        </p:nvSpPr>
        <p:spPr>
          <a:xfrm>
            <a:off x="245407" y="3954705"/>
            <a:ext cx="45719" cy="45719"/>
          </a:xfrm>
          <a:prstGeom prst="ellipse">
            <a:avLst/>
          </a:prstGeom>
          <a:solidFill>
            <a:srgbClr val="502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Picture 2">
            <a:extLst>
              <a:ext uri="{FF2B5EF4-FFF2-40B4-BE49-F238E27FC236}">
                <a16:creationId xmlns:a16="http://schemas.microsoft.com/office/drawing/2014/main" id="{DAD7C76B-0E12-6408-C210-079B9460DE8C}"/>
              </a:ext>
            </a:extLst>
          </p:cNvPr>
          <p:cNvPicPr>
            <a:picLocks noChangeAspect="1"/>
          </p:cNvPicPr>
          <p:nvPr/>
        </p:nvPicPr>
        <p:blipFill>
          <a:blip r:embed="rId4"/>
          <a:stretch>
            <a:fillRect/>
          </a:stretch>
        </p:blipFill>
        <p:spPr>
          <a:xfrm>
            <a:off x="4051" y="2389340"/>
            <a:ext cx="2839674" cy="33863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1250</Words>
  <Application>Microsoft Office PowerPoint</Application>
  <PresentationFormat>Custom</PresentationFormat>
  <Paragraphs>89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Gotham</vt:lpstr>
      <vt:lpstr>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Michael Biagi</cp:lastModifiedBy>
  <cp:revision>12</cp:revision>
  <dcterms:created xsi:type="dcterms:W3CDTF">2024-02-26T19:40:20Z</dcterms:created>
  <dcterms:modified xsi:type="dcterms:W3CDTF">2024-11-18T17:57:28Z</dcterms:modified>
</cp:coreProperties>
</file>